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79" r:id="rId3"/>
    <p:sldId id="257" r:id="rId4"/>
    <p:sldId id="282" r:id="rId5"/>
    <p:sldId id="283" r:id="rId6"/>
    <p:sldId id="259" r:id="rId7"/>
    <p:sldId id="260" r:id="rId8"/>
    <p:sldId id="284" r:id="rId9"/>
    <p:sldId id="280" r:id="rId10"/>
    <p:sldId id="263" r:id="rId11"/>
    <p:sldId id="264" r:id="rId12"/>
    <p:sldId id="287" r:id="rId13"/>
    <p:sldId id="265" r:id="rId14"/>
    <p:sldId id="266" r:id="rId15"/>
    <p:sldId id="267" r:id="rId16"/>
    <p:sldId id="268" r:id="rId17"/>
    <p:sldId id="269" r:id="rId18"/>
    <p:sldId id="270" r:id="rId19"/>
    <p:sldId id="271" r:id="rId20"/>
    <p:sldId id="288" r:id="rId21"/>
    <p:sldId id="289" r:id="rId22"/>
    <p:sldId id="272" r:id="rId23"/>
    <p:sldId id="273" r:id="rId24"/>
    <p:sldId id="274" r:id="rId25"/>
    <p:sldId id="275" r:id="rId26"/>
    <p:sldId id="290" r:id="rId27"/>
    <p:sldId id="276" r:id="rId28"/>
    <p:sldId id="281"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2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99EFF5-EC2A-4C57-B899-B86B40AE92B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96DF98C7-71CA-4518-B4C9-CA0B142FABC2}">
      <dgm:prSet phldrT="[Text]"/>
      <dgm:spPr/>
      <dgm:t>
        <a:bodyPr/>
        <a:lstStyle/>
        <a:p>
          <a:r>
            <a:rPr lang="en-US" b="1" dirty="0" smtClean="0"/>
            <a:t>Personal (</a:t>
          </a:r>
          <a:r>
            <a:rPr lang="en-US" b="1" dirty="0" err="1" smtClean="0"/>
            <a:t>Assessee</a:t>
          </a:r>
          <a:r>
            <a:rPr lang="en-US" b="1" dirty="0" smtClean="0"/>
            <a:t>)</a:t>
          </a:r>
          <a:endParaRPr lang="en-US" dirty="0"/>
        </a:p>
      </dgm:t>
    </dgm:pt>
    <dgm:pt modelId="{A00A1A9D-50E7-4DBE-B318-A1FBE8C5DBC5}" type="parTrans" cxnId="{33502B65-A945-4B60-AC9A-5DA203ACD542}">
      <dgm:prSet/>
      <dgm:spPr/>
      <dgm:t>
        <a:bodyPr/>
        <a:lstStyle/>
        <a:p>
          <a:endParaRPr lang="en-US"/>
        </a:p>
      </dgm:t>
    </dgm:pt>
    <dgm:pt modelId="{14D1CF5F-1494-4534-81B3-DF8789F37748}" type="sibTrans" cxnId="{33502B65-A945-4B60-AC9A-5DA203ACD542}">
      <dgm:prSet/>
      <dgm:spPr/>
      <dgm:t>
        <a:bodyPr/>
        <a:lstStyle/>
        <a:p>
          <a:endParaRPr lang="en-US"/>
        </a:p>
      </dgm:t>
    </dgm:pt>
    <dgm:pt modelId="{6DC00F99-1041-42A7-B31C-ADEE0132F86A}">
      <dgm:prSet phldrT="[Text]"/>
      <dgm:spPr/>
      <dgm:t>
        <a:bodyPr/>
        <a:lstStyle/>
        <a:p>
          <a:r>
            <a:rPr lang="en-US" b="1" dirty="0" smtClean="0"/>
            <a:t>Resident (R)</a:t>
          </a:r>
          <a:endParaRPr lang="en-US" dirty="0"/>
        </a:p>
      </dgm:t>
    </dgm:pt>
    <dgm:pt modelId="{4DD261DD-911A-44CA-999F-BFE3561D39B4}" type="parTrans" cxnId="{08B96A73-ADEC-4803-825E-00C01D5689FD}">
      <dgm:prSet/>
      <dgm:spPr/>
      <dgm:t>
        <a:bodyPr/>
        <a:lstStyle/>
        <a:p>
          <a:endParaRPr lang="en-US"/>
        </a:p>
      </dgm:t>
    </dgm:pt>
    <dgm:pt modelId="{31F5430E-E381-4833-87FA-881ED65C891B}" type="sibTrans" cxnId="{08B96A73-ADEC-4803-825E-00C01D5689FD}">
      <dgm:prSet/>
      <dgm:spPr/>
      <dgm:t>
        <a:bodyPr/>
        <a:lstStyle/>
        <a:p>
          <a:endParaRPr lang="en-US"/>
        </a:p>
      </dgm:t>
    </dgm:pt>
    <dgm:pt modelId="{FBC09DB1-757A-4250-84F3-F39B1BE8BF4F}">
      <dgm:prSet phldrT="[Text]"/>
      <dgm:spPr/>
      <dgm:t>
        <a:bodyPr/>
        <a:lstStyle/>
        <a:p>
          <a:r>
            <a:rPr lang="en-US" b="1" dirty="0" smtClean="0"/>
            <a:t>Resident and Ordinarily Resident (ROR)</a:t>
          </a:r>
          <a:endParaRPr lang="en-US" dirty="0"/>
        </a:p>
      </dgm:t>
    </dgm:pt>
    <dgm:pt modelId="{1BD4386B-1329-40FE-8459-F98457BBDB10}" type="parTrans" cxnId="{02A3FAFA-916D-48A1-B3D6-5E05B412E9AF}">
      <dgm:prSet/>
      <dgm:spPr/>
      <dgm:t>
        <a:bodyPr/>
        <a:lstStyle/>
        <a:p>
          <a:endParaRPr lang="en-US"/>
        </a:p>
      </dgm:t>
    </dgm:pt>
    <dgm:pt modelId="{AF0F3E60-86C0-41F8-99A7-EA215BFFD92F}" type="sibTrans" cxnId="{02A3FAFA-916D-48A1-B3D6-5E05B412E9AF}">
      <dgm:prSet/>
      <dgm:spPr/>
      <dgm:t>
        <a:bodyPr/>
        <a:lstStyle/>
        <a:p>
          <a:endParaRPr lang="en-US"/>
        </a:p>
      </dgm:t>
    </dgm:pt>
    <dgm:pt modelId="{023C7461-0606-40F7-B2C8-24A91E42ABA9}">
      <dgm:prSet phldrT="[Text]"/>
      <dgm:spPr/>
      <dgm:t>
        <a:bodyPr/>
        <a:lstStyle/>
        <a:p>
          <a:r>
            <a:rPr lang="en-US" b="1" dirty="0" smtClean="0"/>
            <a:t>Resident but not Ordinarily Resident (RNOR)</a:t>
          </a:r>
          <a:endParaRPr lang="en-US" dirty="0"/>
        </a:p>
      </dgm:t>
    </dgm:pt>
    <dgm:pt modelId="{DB142BBA-F364-4BB8-AD73-5FBB49ABF620}" type="parTrans" cxnId="{FD646DA2-84B9-4C12-8870-162EA7A50D24}">
      <dgm:prSet/>
      <dgm:spPr/>
      <dgm:t>
        <a:bodyPr/>
        <a:lstStyle/>
        <a:p>
          <a:endParaRPr lang="en-US"/>
        </a:p>
      </dgm:t>
    </dgm:pt>
    <dgm:pt modelId="{E71234A2-F67F-49FE-9E86-737FC859B793}" type="sibTrans" cxnId="{FD646DA2-84B9-4C12-8870-162EA7A50D24}">
      <dgm:prSet/>
      <dgm:spPr/>
      <dgm:t>
        <a:bodyPr/>
        <a:lstStyle/>
        <a:p>
          <a:endParaRPr lang="en-US"/>
        </a:p>
      </dgm:t>
    </dgm:pt>
    <dgm:pt modelId="{112BF775-2F8A-42F9-84DA-FA7751142B72}">
      <dgm:prSet phldrT="[Text]"/>
      <dgm:spPr/>
      <dgm:t>
        <a:bodyPr/>
        <a:lstStyle/>
        <a:p>
          <a:r>
            <a:rPr lang="en-US" b="1" dirty="0" smtClean="0"/>
            <a:t>Non-Resident </a:t>
          </a:r>
          <a:endParaRPr lang="en-US" dirty="0"/>
        </a:p>
      </dgm:t>
    </dgm:pt>
    <dgm:pt modelId="{01AC9F68-11DF-4C10-B9ED-460DED7FF5D8}" type="parTrans" cxnId="{08776856-2825-48A0-90A2-AD76DAB98BCB}">
      <dgm:prSet/>
      <dgm:spPr/>
      <dgm:t>
        <a:bodyPr/>
        <a:lstStyle/>
        <a:p>
          <a:endParaRPr lang="en-US"/>
        </a:p>
      </dgm:t>
    </dgm:pt>
    <dgm:pt modelId="{9A26C989-FBF1-41E9-BFEE-A65E509AB0C6}" type="sibTrans" cxnId="{08776856-2825-48A0-90A2-AD76DAB98BCB}">
      <dgm:prSet/>
      <dgm:spPr/>
      <dgm:t>
        <a:bodyPr/>
        <a:lstStyle/>
        <a:p>
          <a:endParaRPr lang="en-US"/>
        </a:p>
      </dgm:t>
    </dgm:pt>
    <dgm:pt modelId="{6541CEC3-AB00-43A9-BB46-24F7F99314D6}" type="pres">
      <dgm:prSet presAssocID="{B199EFF5-EC2A-4C57-B899-B86B40AE92B1}" presName="hierChild1" presStyleCnt="0">
        <dgm:presLayoutVars>
          <dgm:chPref val="1"/>
          <dgm:dir/>
          <dgm:animOne val="branch"/>
          <dgm:animLvl val="lvl"/>
          <dgm:resizeHandles/>
        </dgm:presLayoutVars>
      </dgm:prSet>
      <dgm:spPr/>
      <dgm:t>
        <a:bodyPr/>
        <a:lstStyle/>
        <a:p>
          <a:endParaRPr lang="en-US"/>
        </a:p>
      </dgm:t>
    </dgm:pt>
    <dgm:pt modelId="{0773E2E0-B12D-46EA-BB26-26B794B6CA42}" type="pres">
      <dgm:prSet presAssocID="{96DF98C7-71CA-4518-B4C9-CA0B142FABC2}" presName="hierRoot1" presStyleCnt="0"/>
      <dgm:spPr/>
    </dgm:pt>
    <dgm:pt modelId="{5B418189-A2CE-44E8-BC8B-E7762D0A8B4A}" type="pres">
      <dgm:prSet presAssocID="{96DF98C7-71CA-4518-B4C9-CA0B142FABC2}" presName="composite" presStyleCnt="0"/>
      <dgm:spPr/>
    </dgm:pt>
    <dgm:pt modelId="{42EDA376-BB1E-426D-BE4B-5A08A11106F0}" type="pres">
      <dgm:prSet presAssocID="{96DF98C7-71CA-4518-B4C9-CA0B142FABC2}" presName="background" presStyleLbl="node0" presStyleIdx="0" presStyleCnt="1"/>
      <dgm:spPr/>
    </dgm:pt>
    <dgm:pt modelId="{26C11886-AE85-4B73-B1D2-303EE1B8E61E}" type="pres">
      <dgm:prSet presAssocID="{96DF98C7-71CA-4518-B4C9-CA0B142FABC2}" presName="text" presStyleLbl="fgAcc0" presStyleIdx="0" presStyleCnt="1">
        <dgm:presLayoutVars>
          <dgm:chPref val="3"/>
        </dgm:presLayoutVars>
      </dgm:prSet>
      <dgm:spPr/>
      <dgm:t>
        <a:bodyPr/>
        <a:lstStyle/>
        <a:p>
          <a:endParaRPr lang="en-US"/>
        </a:p>
      </dgm:t>
    </dgm:pt>
    <dgm:pt modelId="{DDB6313E-3EF6-40C5-874A-9C9ED4F5361E}" type="pres">
      <dgm:prSet presAssocID="{96DF98C7-71CA-4518-B4C9-CA0B142FABC2}" presName="hierChild2" presStyleCnt="0"/>
      <dgm:spPr/>
    </dgm:pt>
    <dgm:pt modelId="{01388007-DAEE-4C92-84DA-6177E29314CD}" type="pres">
      <dgm:prSet presAssocID="{4DD261DD-911A-44CA-999F-BFE3561D39B4}" presName="Name10" presStyleLbl="parChTrans1D2" presStyleIdx="0" presStyleCnt="2"/>
      <dgm:spPr/>
      <dgm:t>
        <a:bodyPr/>
        <a:lstStyle/>
        <a:p>
          <a:endParaRPr lang="en-US"/>
        </a:p>
      </dgm:t>
    </dgm:pt>
    <dgm:pt modelId="{12C10187-F728-4376-A300-1E5A1F5E4F95}" type="pres">
      <dgm:prSet presAssocID="{6DC00F99-1041-42A7-B31C-ADEE0132F86A}" presName="hierRoot2" presStyleCnt="0"/>
      <dgm:spPr/>
    </dgm:pt>
    <dgm:pt modelId="{968B5484-2276-4BEA-8EC8-C352FCAC9270}" type="pres">
      <dgm:prSet presAssocID="{6DC00F99-1041-42A7-B31C-ADEE0132F86A}" presName="composite2" presStyleCnt="0"/>
      <dgm:spPr/>
    </dgm:pt>
    <dgm:pt modelId="{EB106FE2-990D-45B4-BA19-C4A5A1026070}" type="pres">
      <dgm:prSet presAssocID="{6DC00F99-1041-42A7-B31C-ADEE0132F86A}" presName="background2" presStyleLbl="node2" presStyleIdx="0" presStyleCnt="2"/>
      <dgm:spPr/>
    </dgm:pt>
    <dgm:pt modelId="{048D767C-7BD1-445F-B032-D8C008368251}" type="pres">
      <dgm:prSet presAssocID="{6DC00F99-1041-42A7-B31C-ADEE0132F86A}" presName="text2" presStyleLbl="fgAcc2" presStyleIdx="0" presStyleCnt="2">
        <dgm:presLayoutVars>
          <dgm:chPref val="3"/>
        </dgm:presLayoutVars>
      </dgm:prSet>
      <dgm:spPr/>
      <dgm:t>
        <a:bodyPr/>
        <a:lstStyle/>
        <a:p>
          <a:endParaRPr lang="en-US"/>
        </a:p>
      </dgm:t>
    </dgm:pt>
    <dgm:pt modelId="{03442792-CE7B-4DAC-B2F1-085DAB59C31A}" type="pres">
      <dgm:prSet presAssocID="{6DC00F99-1041-42A7-B31C-ADEE0132F86A}" presName="hierChild3" presStyleCnt="0"/>
      <dgm:spPr/>
    </dgm:pt>
    <dgm:pt modelId="{2CFB9F3B-5A2C-4AA6-8335-15F6032FF859}" type="pres">
      <dgm:prSet presAssocID="{1BD4386B-1329-40FE-8459-F98457BBDB10}" presName="Name17" presStyleLbl="parChTrans1D3" presStyleIdx="0" presStyleCnt="2"/>
      <dgm:spPr/>
      <dgm:t>
        <a:bodyPr/>
        <a:lstStyle/>
        <a:p>
          <a:endParaRPr lang="en-US"/>
        </a:p>
      </dgm:t>
    </dgm:pt>
    <dgm:pt modelId="{D9E0A49F-B275-4C4A-9872-A8352198F393}" type="pres">
      <dgm:prSet presAssocID="{FBC09DB1-757A-4250-84F3-F39B1BE8BF4F}" presName="hierRoot3" presStyleCnt="0"/>
      <dgm:spPr/>
    </dgm:pt>
    <dgm:pt modelId="{74DC9FBA-15EE-4A78-B507-CA7BDAFA189F}" type="pres">
      <dgm:prSet presAssocID="{FBC09DB1-757A-4250-84F3-F39B1BE8BF4F}" presName="composite3" presStyleCnt="0"/>
      <dgm:spPr/>
    </dgm:pt>
    <dgm:pt modelId="{5DDDBD67-1CD7-48EC-B269-C6E133F53970}" type="pres">
      <dgm:prSet presAssocID="{FBC09DB1-757A-4250-84F3-F39B1BE8BF4F}" presName="background3" presStyleLbl="node3" presStyleIdx="0" presStyleCnt="2"/>
      <dgm:spPr/>
    </dgm:pt>
    <dgm:pt modelId="{9162D7F2-63C0-4ECB-9244-BDC32219CFA4}" type="pres">
      <dgm:prSet presAssocID="{FBC09DB1-757A-4250-84F3-F39B1BE8BF4F}" presName="text3" presStyleLbl="fgAcc3" presStyleIdx="0" presStyleCnt="2">
        <dgm:presLayoutVars>
          <dgm:chPref val="3"/>
        </dgm:presLayoutVars>
      </dgm:prSet>
      <dgm:spPr/>
      <dgm:t>
        <a:bodyPr/>
        <a:lstStyle/>
        <a:p>
          <a:endParaRPr lang="en-US"/>
        </a:p>
      </dgm:t>
    </dgm:pt>
    <dgm:pt modelId="{773E99ED-ECF4-4D59-A044-753B0E9E6C2E}" type="pres">
      <dgm:prSet presAssocID="{FBC09DB1-757A-4250-84F3-F39B1BE8BF4F}" presName="hierChild4" presStyleCnt="0"/>
      <dgm:spPr/>
    </dgm:pt>
    <dgm:pt modelId="{C9396333-1726-47F5-A061-0A2425523764}" type="pres">
      <dgm:prSet presAssocID="{DB142BBA-F364-4BB8-AD73-5FBB49ABF620}" presName="Name17" presStyleLbl="parChTrans1D3" presStyleIdx="1" presStyleCnt="2"/>
      <dgm:spPr/>
      <dgm:t>
        <a:bodyPr/>
        <a:lstStyle/>
        <a:p>
          <a:endParaRPr lang="en-US"/>
        </a:p>
      </dgm:t>
    </dgm:pt>
    <dgm:pt modelId="{15C04BBD-C1E4-4B09-9524-EC6D41289704}" type="pres">
      <dgm:prSet presAssocID="{023C7461-0606-40F7-B2C8-24A91E42ABA9}" presName="hierRoot3" presStyleCnt="0"/>
      <dgm:spPr/>
    </dgm:pt>
    <dgm:pt modelId="{390B3B0F-4CF9-4C04-A867-4AB1D6C9376D}" type="pres">
      <dgm:prSet presAssocID="{023C7461-0606-40F7-B2C8-24A91E42ABA9}" presName="composite3" presStyleCnt="0"/>
      <dgm:spPr/>
    </dgm:pt>
    <dgm:pt modelId="{A62B3BE3-1E69-4CA5-842C-57FFBC9583F6}" type="pres">
      <dgm:prSet presAssocID="{023C7461-0606-40F7-B2C8-24A91E42ABA9}" presName="background3" presStyleLbl="node3" presStyleIdx="1" presStyleCnt="2"/>
      <dgm:spPr/>
    </dgm:pt>
    <dgm:pt modelId="{B40316D1-C76A-49B3-97BA-76E4D90AA41C}" type="pres">
      <dgm:prSet presAssocID="{023C7461-0606-40F7-B2C8-24A91E42ABA9}" presName="text3" presStyleLbl="fgAcc3" presStyleIdx="1" presStyleCnt="2">
        <dgm:presLayoutVars>
          <dgm:chPref val="3"/>
        </dgm:presLayoutVars>
      </dgm:prSet>
      <dgm:spPr/>
      <dgm:t>
        <a:bodyPr/>
        <a:lstStyle/>
        <a:p>
          <a:endParaRPr lang="en-US"/>
        </a:p>
      </dgm:t>
    </dgm:pt>
    <dgm:pt modelId="{216482B5-B5C0-4296-A5CC-2A8C9E778132}" type="pres">
      <dgm:prSet presAssocID="{023C7461-0606-40F7-B2C8-24A91E42ABA9}" presName="hierChild4" presStyleCnt="0"/>
      <dgm:spPr/>
    </dgm:pt>
    <dgm:pt modelId="{5F6732FB-6A05-40D5-AF91-9C30F4E9E53A}" type="pres">
      <dgm:prSet presAssocID="{01AC9F68-11DF-4C10-B9ED-460DED7FF5D8}" presName="Name10" presStyleLbl="parChTrans1D2" presStyleIdx="1" presStyleCnt="2"/>
      <dgm:spPr/>
      <dgm:t>
        <a:bodyPr/>
        <a:lstStyle/>
        <a:p>
          <a:endParaRPr lang="en-US"/>
        </a:p>
      </dgm:t>
    </dgm:pt>
    <dgm:pt modelId="{8676DEAC-C7BA-4613-98E7-A5CE4AB7A9C3}" type="pres">
      <dgm:prSet presAssocID="{112BF775-2F8A-42F9-84DA-FA7751142B72}" presName="hierRoot2" presStyleCnt="0"/>
      <dgm:spPr/>
    </dgm:pt>
    <dgm:pt modelId="{A3B8B3AC-2E14-43CC-B5EF-7613CB80FC28}" type="pres">
      <dgm:prSet presAssocID="{112BF775-2F8A-42F9-84DA-FA7751142B72}" presName="composite2" presStyleCnt="0"/>
      <dgm:spPr/>
    </dgm:pt>
    <dgm:pt modelId="{A50BD88D-0523-48FE-8272-7D5AC0448E4D}" type="pres">
      <dgm:prSet presAssocID="{112BF775-2F8A-42F9-84DA-FA7751142B72}" presName="background2" presStyleLbl="node2" presStyleIdx="1" presStyleCnt="2"/>
      <dgm:spPr/>
    </dgm:pt>
    <dgm:pt modelId="{CF14E695-61BD-4B3E-A09F-070F0B0694F4}" type="pres">
      <dgm:prSet presAssocID="{112BF775-2F8A-42F9-84DA-FA7751142B72}" presName="text2" presStyleLbl="fgAcc2" presStyleIdx="1" presStyleCnt="2">
        <dgm:presLayoutVars>
          <dgm:chPref val="3"/>
        </dgm:presLayoutVars>
      </dgm:prSet>
      <dgm:spPr/>
      <dgm:t>
        <a:bodyPr/>
        <a:lstStyle/>
        <a:p>
          <a:endParaRPr lang="en-US"/>
        </a:p>
      </dgm:t>
    </dgm:pt>
    <dgm:pt modelId="{E0C2B19D-A63B-4145-8947-A93E6BF80137}" type="pres">
      <dgm:prSet presAssocID="{112BF775-2F8A-42F9-84DA-FA7751142B72}" presName="hierChild3" presStyleCnt="0"/>
      <dgm:spPr/>
    </dgm:pt>
  </dgm:ptLst>
  <dgm:cxnLst>
    <dgm:cxn modelId="{05DF10CA-8DBE-45B3-9F16-7C99136E54FC}" type="presOf" srcId="{6DC00F99-1041-42A7-B31C-ADEE0132F86A}" destId="{048D767C-7BD1-445F-B032-D8C008368251}" srcOrd="0" destOrd="0" presId="urn:microsoft.com/office/officeart/2005/8/layout/hierarchy1"/>
    <dgm:cxn modelId="{08B96A73-ADEC-4803-825E-00C01D5689FD}" srcId="{96DF98C7-71CA-4518-B4C9-CA0B142FABC2}" destId="{6DC00F99-1041-42A7-B31C-ADEE0132F86A}" srcOrd="0" destOrd="0" parTransId="{4DD261DD-911A-44CA-999F-BFE3561D39B4}" sibTransId="{31F5430E-E381-4833-87FA-881ED65C891B}"/>
    <dgm:cxn modelId="{FD646DA2-84B9-4C12-8870-162EA7A50D24}" srcId="{6DC00F99-1041-42A7-B31C-ADEE0132F86A}" destId="{023C7461-0606-40F7-B2C8-24A91E42ABA9}" srcOrd="1" destOrd="0" parTransId="{DB142BBA-F364-4BB8-AD73-5FBB49ABF620}" sibTransId="{E71234A2-F67F-49FE-9E86-737FC859B793}"/>
    <dgm:cxn modelId="{05210B15-B833-4DA9-ACAB-9047749963A7}" type="presOf" srcId="{01AC9F68-11DF-4C10-B9ED-460DED7FF5D8}" destId="{5F6732FB-6A05-40D5-AF91-9C30F4E9E53A}" srcOrd="0" destOrd="0" presId="urn:microsoft.com/office/officeart/2005/8/layout/hierarchy1"/>
    <dgm:cxn modelId="{02A3FAFA-916D-48A1-B3D6-5E05B412E9AF}" srcId="{6DC00F99-1041-42A7-B31C-ADEE0132F86A}" destId="{FBC09DB1-757A-4250-84F3-F39B1BE8BF4F}" srcOrd="0" destOrd="0" parTransId="{1BD4386B-1329-40FE-8459-F98457BBDB10}" sibTransId="{AF0F3E60-86C0-41F8-99A7-EA215BFFD92F}"/>
    <dgm:cxn modelId="{A5A27C35-FEC1-4BF2-8EDB-AB1F521DE7DC}" type="presOf" srcId="{96DF98C7-71CA-4518-B4C9-CA0B142FABC2}" destId="{26C11886-AE85-4B73-B1D2-303EE1B8E61E}" srcOrd="0" destOrd="0" presId="urn:microsoft.com/office/officeart/2005/8/layout/hierarchy1"/>
    <dgm:cxn modelId="{33502B65-A945-4B60-AC9A-5DA203ACD542}" srcId="{B199EFF5-EC2A-4C57-B899-B86B40AE92B1}" destId="{96DF98C7-71CA-4518-B4C9-CA0B142FABC2}" srcOrd="0" destOrd="0" parTransId="{A00A1A9D-50E7-4DBE-B318-A1FBE8C5DBC5}" sibTransId="{14D1CF5F-1494-4534-81B3-DF8789F37748}"/>
    <dgm:cxn modelId="{5A1129F7-DCA3-49BB-9466-6477B01B2C88}" type="presOf" srcId="{DB142BBA-F364-4BB8-AD73-5FBB49ABF620}" destId="{C9396333-1726-47F5-A061-0A2425523764}" srcOrd="0" destOrd="0" presId="urn:microsoft.com/office/officeart/2005/8/layout/hierarchy1"/>
    <dgm:cxn modelId="{28DEA90E-3009-493B-9FE6-3399857314C0}" type="presOf" srcId="{1BD4386B-1329-40FE-8459-F98457BBDB10}" destId="{2CFB9F3B-5A2C-4AA6-8335-15F6032FF859}" srcOrd="0" destOrd="0" presId="urn:microsoft.com/office/officeart/2005/8/layout/hierarchy1"/>
    <dgm:cxn modelId="{7A5D9B9E-5A88-4553-9C47-520C760FC528}" type="presOf" srcId="{023C7461-0606-40F7-B2C8-24A91E42ABA9}" destId="{B40316D1-C76A-49B3-97BA-76E4D90AA41C}" srcOrd="0" destOrd="0" presId="urn:microsoft.com/office/officeart/2005/8/layout/hierarchy1"/>
    <dgm:cxn modelId="{60C6AEFE-1982-4C27-A471-45A9F03A8D0D}" type="presOf" srcId="{FBC09DB1-757A-4250-84F3-F39B1BE8BF4F}" destId="{9162D7F2-63C0-4ECB-9244-BDC32219CFA4}" srcOrd="0" destOrd="0" presId="urn:microsoft.com/office/officeart/2005/8/layout/hierarchy1"/>
    <dgm:cxn modelId="{08776856-2825-48A0-90A2-AD76DAB98BCB}" srcId="{96DF98C7-71CA-4518-B4C9-CA0B142FABC2}" destId="{112BF775-2F8A-42F9-84DA-FA7751142B72}" srcOrd="1" destOrd="0" parTransId="{01AC9F68-11DF-4C10-B9ED-460DED7FF5D8}" sibTransId="{9A26C989-FBF1-41E9-BFEE-A65E509AB0C6}"/>
    <dgm:cxn modelId="{D58885B3-4B03-4D95-BB31-6970DF17593C}" type="presOf" srcId="{112BF775-2F8A-42F9-84DA-FA7751142B72}" destId="{CF14E695-61BD-4B3E-A09F-070F0B0694F4}" srcOrd="0" destOrd="0" presId="urn:microsoft.com/office/officeart/2005/8/layout/hierarchy1"/>
    <dgm:cxn modelId="{26E6443F-6F03-41EC-8511-B811A682A5EC}" type="presOf" srcId="{B199EFF5-EC2A-4C57-B899-B86B40AE92B1}" destId="{6541CEC3-AB00-43A9-BB46-24F7F99314D6}" srcOrd="0" destOrd="0" presId="urn:microsoft.com/office/officeart/2005/8/layout/hierarchy1"/>
    <dgm:cxn modelId="{73B202EB-4A02-40DC-ABC2-4620C0029750}" type="presOf" srcId="{4DD261DD-911A-44CA-999F-BFE3561D39B4}" destId="{01388007-DAEE-4C92-84DA-6177E29314CD}" srcOrd="0" destOrd="0" presId="urn:microsoft.com/office/officeart/2005/8/layout/hierarchy1"/>
    <dgm:cxn modelId="{1576421A-EA1F-436E-B3BF-3F9374857030}" type="presParOf" srcId="{6541CEC3-AB00-43A9-BB46-24F7F99314D6}" destId="{0773E2E0-B12D-46EA-BB26-26B794B6CA42}" srcOrd="0" destOrd="0" presId="urn:microsoft.com/office/officeart/2005/8/layout/hierarchy1"/>
    <dgm:cxn modelId="{5EF2F9F3-6281-4F81-A12F-A9261AA5FB19}" type="presParOf" srcId="{0773E2E0-B12D-46EA-BB26-26B794B6CA42}" destId="{5B418189-A2CE-44E8-BC8B-E7762D0A8B4A}" srcOrd="0" destOrd="0" presId="urn:microsoft.com/office/officeart/2005/8/layout/hierarchy1"/>
    <dgm:cxn modelId="{88067BB4-587B-4BB6-BFC0-68C41EE72CDC}" type="presParOf" srcId="{5B418189-A2CE-44E8-BC8B-E7762D0A8B4A}" destId="{42EDA376-BB1E-426D-BE4B-5A08A11106F0}" srcOrd="0" destOrd="0" presId="urn:microsoft.com/office/officeart/2005/8/layout/hierarchy1"/>
    <dgm:cxn modelId="{B563F761-3D89-4232-B1C0-BFEE7BDD0821}" type="presParOf" srcId="{5B418189-A2CE-44E8-BC8B-E7762D0A8B4A}" destId="{26C11886-AE85-4B73-B1D2-303EE1B8E61E}" srcOrd="1" destOrd="0" presId="urn:microsoft.com/office/officeart/2005/8/layout/hierarchy1"/>
    <dgm:cxn modelId="{1072006E-298C-46F7-993E-0C73A61C5C43}" type="presParOf" srcId="{0773E2E0-B12D-46EA-BB26-26B794B6CA42}" destId="{DDB6313E-3EF6-40C5-874A-9C9ED4F5361E}" srcOrd="1" destOrd="0" presId="urn:microsoft.com/office/officeart/2005/8/layout/hierarchy1"/>
    <dgm:cxn modelId="{44C3DE28-B73D-4670-97BB-39A5F7F0E8A3}" type="presParOf" srcId="{DDB6313E-3EF6-40C5-874A-9C9ED4F5361E}" destId="{01388007-DAEE-4C92-84DA-6177E29314CD}" srcOrd="0" destOrd="0" presId="urn:microsoft.com/office/officeart/2005/8/layout/hierarchy1"/>
    <dgm:cxn modelId="{79A92591-BD57-43ED-AF91-8BE71F2E4BE9}" type="presParOf" srcId="{DDB6313E-3EF6-40C5-874A-9C9ED4F5361E}" destId="{12C10187-F728-4376-A300-1E5A1F5E4F95}" srcOrd="1" destOrd="0" presId="urn:microsoft.com/office/officeart/2005/8/layout/hierarchy1"/>
    <dgm:cxn modelId="{560E0A6F-C141-482E-A5C3-937800B894EE}" type="presParOf" srcId="{12C10187-F728-4376-A300-1E5A1F5E4F95}" destId="{968B5484-2276-4BEA-8EC8-C352FCAC9270}" srcOrd="0" destOrd="0" presId="urn:microsoft.com/office/officeart/2005/8/layout/hierarchy1"/>
    <dgm:cxn modelId="{148E4EAB-E056-435C-A7D0-8DF989CC964D}" type="presParOf" srcId="{968B5484-2276-4BEA-8EC8-C352FCAC9270}" destId="{EB106FE2-990D-45B4-BA19-C4A5A1026070}" srcOrd="0" destOrd="0" presId="urn:microsoft.com/office/officeart/2005/8/layout/hierarchy1"/>
    <dgm:cxn modelId="{E4DAC95F-94F4-4211-9D01-A6113C0E730E}" type="presParOf" srcId="{968B5484-2276-4BEA-8EC8-C352FCAC9270}" destId="{048D767C-7BD1-445F-B032-D8C008368251}" srcOrd="1" destOrd="0" presId="urn:microsoft.com/office/officeart/2005/8/layout/hierarchy1"/>
    <dgm:cxn modelId="{5413A128-95C2-48B9-AFED-46DF15FF0A46}" type="presParOf" srcId="{12C10187-F728-4376-A300-1E5A1F5E4F95}" destId="{03442792-CE7B-4DAC-B2F1-085DAB59C31A}" srcOrd="1" destOrd="0" presId="urn:microsoft.com/office/officeart/2005/8/layout/hierarchy1"/>
    <dgm:cxn modelId="{22452414-2E64-4304-9E99-1A782C236F4E}" type="presParOf" srcId="{03442792-CE7B-4DAC-B2F1-085DAB59C31A}" destId="{2CFB9F3B-5A2C-4AA6-8335-15F6032FF859}" srcOrd="0" destOrd="0" presId="urn:microsoft.com/office/officeart/2005/8/layout/hierarchy1"/>
    <dgm:cxn modelId="{2AA46D64-4AD0-4302-AAEA-31844FCEF7D8}" type="presParOf" srcId="{03442792-CE7B-4DAC-B2F1-085DAB59C31A}" destId="{D9E0A49F-B275-4C4A-9872-A8352198F393}" srcOrd="1" destOrd="0" presId="urn:microsoft.com/office/officeart/2005/8/layout/hierarchy1"/>
    <dgm:cxn modelId="{E0C76F4C-B82A-4175-8610-D6EEA245A57B}" type="presParOf" srcId="{D9E0A49F-B275-4C4A-9872-A8352198F393}" destId="{74DC9FBA-15EE-4A78-B507-CA7BDAFA189F}" srcOrd="0" destOrd="0" presId="urn:microsoft.com/office/officeart/2005/8/layout/hierarchy1"/>
    <dgm:cxn modelId="{9316D516-BAAE-4DFD-B92B-78F42C6DB705}" type="presParOf" srcId="{74DC9FBA-15EE-4A78-B507-CA7BDAFA189F}" destId="{5DDDBD67-1CD7-48EC-B269-C6E133F53970}" srcOrd="0" destOrd="0" presId="urn:microsoft.com/office/officeart/2005/8/layout/hierarchy1"/>
    <dgm:cxn modelId="{62F17219-9106-4BEC-9286-05C8B4634B5D}" type="presParOf" srcId="{74DC9FBA-15EE-4A78-B507-CA7BDAFA189F}" destId="{9162D7F2-63C0-4ECB-9244-BDC32219CFA4}" srcOrd="1" destOrd="0" presId="urn:microsoft.com/office/officeart/2005/8/layout/hierarchy1"/>
    <dgm:cxn modelId="{D5049723-F952-4369-AB5D-0E40D3060A16}" type="presParOf" srcId="{D9E0A49F-B275-4C4A-9872-A8352198F393}" destId="{773E99ED-ECF4-4D59-A044-753B0E9E6C2E}" srcOrd="1" destOrd="0" presId="urn:microsoft.com/office/officeart/2005/8/layout/hierarchy1"/>
    <dgm:cxn modelId="{CB876480-9733-476B-A97F-BBCBA14954A1}" type="presParOf" srcId="{03442792-CE7B-4DAC-B2F1-085DAB59C31A}" destId="{C9396333-1726-47F5-A061-0A2425523764}" srcOrd="2" destOrd="0" presId="urn:microsoft.com/office/officeart/2005/8/layout/hierarchy1"/>
    <dgm:cxn modelId="{16843184-AF00-4E69-AE6B-00C7DFB16A12}" type="presParOf" srcId="{03442792-CE7B-4DAC-B2F1-085DAB59C31A}" destId="{15C04BBD-C1E4-4B09-9524-EC6D41289704}" srcOrd="3" destOrd="0" presId="urn:microsoft.com/office/officeart/2005/8/layout/hierarchy1"/>
    <dgm:cxn modelId="{E529541A-30C8-4B7F-8E66-0A2EA2DBCBAB}" type="presParOf" srcId="{15C04BBD-C1E4-4B09-9524-EC6D41289704}" destId="{390B3B0F-4CF9-4C04-A867-4AB1D6C9376D}" srcOrd="0" destOrd="0" presId="urn:microsoft.com/office/officeart/2005/8/layout/hierarchy1"/>
    <dgm:cxn modelId="{14B50336-2A47-4FCB-B181-2ADF42DF0EDD}" type="presParOf" srcId="{390B3B0F-4CF9-4C04-A867-4AB1D6C9376D}" destId="{A62B3BE3-1E69-4CA5-842C-57FFBC9583F6}" srcOrd="0" destOrd="0" presId="urn:microsoft.com/office/officeart/2005/8/layout/hierarchy1"/>
    <dgm:cxn modelId="{0EB11F75-EE63-4215-8D27-26D356080987}" type="presParOf" srcId="{390B3B0F-4CF9-4C04-A867-4AB1D6C9376D}" destId="{B40316D1-C76A-49B3-97BA-76E4D90AA41C}" srcOrd="1" destOrd="0" presId="urn:microsoft.com/office/officeart/2005/8/layout/hierarchy1"/>
    <dgm:cxn modelId="{B33D46E2-4219-41A2-9241-E2D26EB3E08A}" type="presParOf" srcId="{15C04BBD-C1E4-4B09-9524-EC6D41289704}" destId="{216482B5-B5C0-4296-A5CC-2A8C9E778132}" srcOrd="1" destOrd="0" presId="urn:microsoft.com/office/officeart/2005/8/layout/hierarchy1"/>
    <dgm:cxn modelId="{67A25FED-AAD0-403E-8BE0-DAD8E69CD3B7}" type="presParOf" srcId="{DDB6313E-3EF6-40C5-874A-9C9ED4F5361E}" destId="{5F6732FB-6A05-40D5-AF91-9C30F4E9E53A}" srcOrd="2" destOrd="0" presId="urn:microsoft.com/office/officeart/2005/8/layout/hierarchy1"/>
    <dgm:cxn modelId="{FF6389F8-5C40-4D62-9DD9-8CCE9DDBE82E}" type="presParOf" srcId="{DDB6313E-3EF6-40C5-874A-9C9ED4F5361E}" destId="{8676DEAC-C7BA-4613-98E7-A5CE4AB7A9C3}" srcOrd="3" destOrd="0" presId="urn:microsoft.com/office/officeart/2005/8/layout/hierarchy1"/>
    <dgm:cxn modelId="{C254C43E-2C4C-458D-9200-C4D8D4DE178A}" type="presParOf" srcId="{8676DEAC-C7BA-4613-98E7-A5CE4AB7A9C3}" destId="{A3B8B3AC-2E14-43CC-B5EF-7613CB80FC28}" srcOrd="0" destOrd="0" presId="urn:microsoft.com/office/officeart/2005/8/layout/hierarchy1"/>
    <dgm:cxn modelId="{54C03345-E4A7-4CA8-91F1-C2D7B1263352}" type="presParOf" srcId="{A3B8B3AC-2E14-43CC-B5EF-7613CB80FC28}" destId="{A50BD88D-0523-48FE-8272-7D5AC0448E4D}" srcOrd="0" destOrd="0" presId="urn:microsoft.com/office/officeart/2005/8/layout/hierarchy1"/>
    <dgm:cxn modelId="{757975A0-2A15-4A59-A734-964D6978044E}" type="presParOf" srcId="{A3B8B3AC-2E14-43CC-B5EF-7613CB80FC28}" destId="{CF14E695-61BD-4B3E-A09F-070F0B0694F4}" srcOrd="1" destOrd="0" presId="urn:microsoft.com/office/officeart/2005/8/layout/hierarchy1"/>
    <dgm:cxn modelId="{6BFC0D48-09CD-4539-940E-82F6B6A5D192}" type="presParOf" srcId="{8676DEAC-C7BA-4613-98E7-A5CE4AB7A9C3}" destId="{E0C2B19D-A63B-4145-8947-A93E6BF8013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732FB-6A05-40D5-AF91-9C30F4E9E53A}">
      <dsp:nvSpPr>
        <dsp:cNvPr id="0" name=""/>
        <dsp:cNvSpPr/>
      </dsp:nvSpPr>
      <dsp:spPr>
        <a:xfrm>
          <a:off x="4602126" y="1240973"/>
          <a:ext cx="1191242" cy="566923"/>
        </a:xfrm>
        <a:custGeom>
          <a:avLst/>
          <a:gdLst/>
          <a:ahLst/>
          <a:cxnLst/>
          <a:rect l="0" t="0" r="0" b="0"/>
          <a:pathLst>
            <a:path>
              <a:moveTo>
                <a:pt x="0" y="0"/>
              </a:moveTo>
              <a:lnTo>
                <a:pt x="0" y="386341"/>
              </a:lnTo>
              <a:lnTo>
                <a:pt x="1191242" y="386341"/>
              </a:lnTo>
              <a:lnTo>
                <a:pt x="1191242" y="5669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396333-1726-47F5-A061-0A2425523764}">
      <dsp:nvSpPr>
        <dsp:cNvPr id="0" name=""/>
        <dsp:cNvSpPr/>
      </dsp:nvSpPr>
      <dsp:spPr>
        <a:xfrm>
          <a:off x="3410883" y="3045706"/>
          <a:ext cx="1191242" cy="566923"/>
        </a:xfrm>
        <a:custGeom>
          <a:avLst/>
          <a:gdLst/>
          <a:ahLst/>
          <a:cxnLst/>
          <a:rect l="0" t="0" r="0" b="0"/>
          <a:pathLst>
            <a:path>
              <a:moveTo>
                <a:pt x="0" y="0"/>
              </a:moveTo>
              <a:lnTo>
                <a:pt x="0" y="386341"/>
              </a:lnTo>
              <a:lnTo>
                <a:pt x="1191242" y="386341"/>
              </a:lnTo>
              <a:lnTo>
                <a:pt x="1191242" y="5669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FB9F3B-5A2C-4AA6-8335-15F6032FF859}">
      <dsp:nvSpPr>
        <dsp:cNvPr id="0" name=""/>
        <dsp:cNvSpPr/>
      </dsp:nvSpPr>
      <dsp:spPr>
        <a:xfrm>
          <a:off x="2219641" y="3045706"/>
          <a:ext cx="1191242" cy="566923"/>
        </a:xfrm>
        <a:custGeom>
          <a:avLst/>
          <a:gdLst/>
          <a:ahLst/>
          <a:cxnLst/>
          <a:rect l="0" t="0" r="0" b="0"/>
          <a:pathLst>
            <a:path>
              <a:moveTo>
                <a:pt x="1191242" y="0"/>
              </a:moveTo>
              <a:lnTo>
                <a:pt x="1191242" y="386341"/>
              </a:lnTo>
              <a:lnTo>
                <a:pt x="0" y="386341"/>
              </a:lnTo>
              <a:lnTo>
                <a:pt x="0" y="5669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388007-DAEE-4C92-84DA-6177E29314CD}">
      <dsp:nvSpPr>
        <dsp:cNvPr id="0" name=""/>
        <dsp:cNvSpPr/>
      </dsp:nvSpPr>
      <dsp:spPr>
        <a:xfrm>
          <a:off x="3410883" y="1240973"/>
          <a:ext cx="1191242" cy="566923"/>
        </a:xfrm>
        <a:custGeom>
          <a:avLst/>
          <a:gdLst/>
          <a:ahLst/>
          <a:cxnLst/>
          <a:rect l="0" t="0" r="0" b="0"/>
          <a:pathLst>
            <a:path>
              <a:moveTo>
                <a:pt x="1191242" y="0"/>
              </a:moveTo>
              <a:lnTo>
                <a:pt x="1191242" y="386341"/>
              </a:lnTo>
              <a:lnTo>
                <a:pt x="0" y="386341"/>
              </a:lnTo>
              <a:lnTo>
                <a:pt x="0" y="5669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EDA376-BB1E-426D-BE4B-5A08A11106F0}">
      <dsp:nvSpPr>
        <dsp:cNvPr id="0" name=""/>
        <dsp:cNvSpPr/>
      </dsp:nvSpPr>
      <dsp:spPr>
        <a:xfrm>
          <a:off x="3627473" y="3164"/>
          <a:ext cx="1949306" cy="12378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C11886-AE85-4B73-B1D2-303EE1B8E61E}">
      <dsp:nvSpPr>
        <dsp:cNvPr id="0" name=""/>
        <dsp:cNvSpPr/>
      </dsp:nvSpPr>
      <dsp:spPr>
        <a:xfrm>
          <a:off x="3844063" y="208924"/>
          <a:ext cx="1949306" cy="12378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b="1" kern="1200" dirty="0" smtClean="0"/>
            <a:t>Personal (</a:t>
          </a:r>
          <a:r>
            <a:rPr lang="en-US" sz="1900" b="1" kern="1200" dirty="0" err="1" smtClean="0"/>
            <a:t>Assessee</a:t>
          </a:r>
          <a:r>
            <a:rPr lang="en-US" sz="1900" b="1" kern="1200" dirty="0" smtClean="0"/>
            <a:t>)</a:t>
          </a:r>
          <a:endParaRPr lang="en-US" sz="1900" kern="1200" dirty="0"/>
        </a:p>
      </dsp:txBody>
      <dsp:txXfrm>
        <a:off x="3880317" y="245178"/>
        <a:ext cx="1876798" cy="1165301"/>
      </dsp:txXfrm>
    </dsp:sp>
    <dsp:sp modelId="{EB106FE2-990D-45B4-BA19-C4A5A1026070}">
      <dsp:nvSpPr>
        <dsp:cNvPr id="0" name=""/>
        <dsp:cNvSpPr/>
      </dsp:nvSpPr>
      <dsp:spPr>
        <a:xfrm>
          <a:off x="2436230" y="1807896"/>
          <a:ext cx="1949306" cy="12378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8D767C-7BD1-445F-B032-D8C008368251}">
      <dsp:nvSpPr>
        <dsp:cNvPr id="0" name=""/>
        <dsp:cNvSpPr/>
      </dsp:nvSpPr>
      <dsp:spPr>
        <a:xfrm>
          <a:off x="2652820" y="2013656"/>
          <a:ext cx="1949306" cy="12378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b="1" kern="1200" dirty="0" smtClean="0"/>
            <a:t>Resident (R)</a:t>
          </a:r>
          <a:endParaRPr lang="en-US" sz="1900" kern="1200" dirty="0"/>
        </a:p>
      </dsp:txBody>
      <dsp:txXfrm>
        <a:off x="2689074" y="2049910"/>
        <a:ext cx="1876798" cy="1165301"/>
      </dsp:txXfrm>
    </dsp:sp>
    <dsp:sp modelId="{5DDDBD67-1CD7-48EC-B269-C6E133F53970}">
      <dsp:nvSpPr>
        <dsp:cNvPr id="0" name=""/>
        <dsp:cNvSpPr/>
      </dsp:nvSpPr>
      <dsp:spPr>
        <a:xfrm>
          <a:off x="1244988" y="3612629"/>
          <a:ext cx="1949306" cy="12378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62D7F2-63C0-4ECB-9244-BDC32219CFA4}">
      <dsp:nvSpPr>
        <dsp:cNvPr id="0" name=""/>
        <dsp:cNvSpPr/>
      </dsp:nvSpPr>
      <dsp:spPr>
        <a:xfrm>
          <a:off x="1461577" y="3818389"/>
          <a:ext cx="1949306" cy="12378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b="1" kern="1200" dirty="0" smtClean="0"/>
            <a:t>Resident and Ordinarily Resident (ROR)</a:t>
          </a:r>
          <a:endParaRPr lang="en-US" sz="1900" kern="1200" dirty="0"/>
        </a:p>
      </dsp:txBody>
      <dsp:txXfrm>
        <a:off x="1497831" y="3854643"/>
        <a:ext cx="1876798" cy="1165301"/>
      </dsp:txXfrm>
    </dsp:sp>
    <dsp:sp modelId="{A62B3BE3-1E69-4CA5-842C-57FFBC9583F6}">
      <dsp:nvSpPr>
        <dsp:cNvPr id="0" name=""/>
        <dsp:cNvSpPr/>
      </dsp:nvSpPr>
      <dsp:spPr>
        <a:xfrm>
          <a:off x="3627473" y="3612629"/>
          <a:ext cx="1949306" cy="12378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0316D1-C76A-49B3-97BA-76E4D90AA41C}">
      <dsp:nvSpPr>
        <dsp:cNvPr id="0" name=""/>
        <dsp:cNvSpPr/>
      </dsp:nvSpPr>
      <dsp:spPr>
        <a:xfrm>
          <a:off x="3844063" y="3818389"/>
          <a:ext cx="1949306" cy="12378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b="1" kern="1200" dirty="0" smtClean="0"/>
            <a:t>Resident but not Ordinarily Resident (RNOR)</a:t>
          </a:r>
          <a:endParaRPr lang="en-US" sz="1900" kern="1200" dirty="0"/>
        </a:p>
      </dsp:txBody>
      <dsp:txXfrm>
        <a:off x="3880317" y="3854643"/>
        <a:ext cx="1876798" cy="1165301"/>
      </dsp:txXfrm>
    </dsp:sp>
    <dsp:sp modelId="{A50BD88D-0523-48FE-8272-7D5AC0448E4D}">
      <dsp:nvSpPr>
        <dsp:cNvPr id="0" name=""/>
        <dsp:cNvSpPr/>
      </dsp:nvSpPr>
      <dsp:spPr>
        <a:xfrm>
          <a:off x="4818716" y="1807896"/>
          <a:ext cx="1949306" cy="12378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F14E695-61BD-4B3E-A09F-070F0B0694F4}">
      <dsp:nvSpPr>
        <dsp:cNvPr id="0" name=""/>
        <dsp:cNvSpPr/>
      </dsp:nvSpPr>
      <dsp:spPr>
        <a:xfrm>
          <a:off x="5035305" y="2013656"/>
          <a:ext cx="1949306" cy="123780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b="1" kern="1200" dirty="0" smtClean="0"/>
            <a:t>Non-Resident </a:t>
          </a:r>
          <a:endParaRPr lang="en-US" sz="1900" kern="1200" dirty="0"/>
        </a:p>
      </dsp:txBody>
      <dsp:txXfrm>
        <a:off x="5071559" y="2049910"/>
        <a:ext cx="1876798" cy="116530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02/07/2009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02/07/2009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52400"/>
            <a:ext cx="8229600" cy="1295400"/>
          </a:xfrm>
        </p:spPr>
        <p:txBody>
          <a:bodyPr/>
          <a:lstStyle/>
          <a:p>
            <a:pPr algn="ctr">
              <a:buFont typeface="Wingdings 2" pitchFamily="18" charset="2"/>
              <a:buNone/>
            </a:pPr>
            <a:r>
              <a:rPr lang="en-US" sz="5400" dirty="0" smtClean="0">
                <a:solidFill>
                  <a:srgbClr val="7030A0"/>
                </a:solidFill>
              </a:rPr>
              <a:t>Well Come to</a:t>
            </a:r>
          </a:p>
        </p:txBody>
      </p:sp>
      <p:sp>
        <p:nvSpPr>
          <p:cNvPr id="6147" name="Content Placeholder 2"/>
          <p:cNvSpPr>
            <a:spLocks noGrp="1"/>
          </p:cNvSpPr>
          <p:nvPr>
            <p:ph idx="1"/>
          </p:nvPr>
        </p:nvSpPr>
        <p:spPr>
          <a:xfrm>
            <a:off x="457200" y="1752600"/>
            <a:ext cx="8229600" cy="3581400"/>
          </a:xfrm>
        </p:spPr>
        <p:txBody>
          <a:bodyPr/>
          <a:lstStyle/>
          <a:p>
            <a:pPr algn="ctr">
              <a:buFont typeface="Wingdings 2" pitchFamily="18" charset="2"/>
              <a:buNone/>
            </a:pPr>
            <a:r>
              <a:rPr lang="en-US" sz="4800" dirty="0" err="1" smtClean="0">
                <a:solidFill>
                  <a:srgbClr val="7030A0"/>
                </a:solidFill>
              </a:rPr>
              <a:t>B.Com</a:t>
            </a:r>
            <a:r>
              <a:rPr lang="en-US" sz="4800" smtClean="0">
                <a:solidFill>
                  <a:srgbClr val="7030A0"/>
                </a:solidFill>
              </a:rPr>
              <a:t>. </a:t>
            </a:r>
            <a:r>
              <a:rPr lang="en-US" sz="4800" dirty="0" smtClean="0">
                <a:solidFill>
                  <a:srgbClr val="7030A0"/>
                </a:solidFill>
              </a:rPr>
              <a:t>III</a:t>
            </a:r>
          </a:p>
        </p:txBody>
      </p:sp>
      <p:sp>
        <p:nvSpPr>
          <p:cNvPr id="4" name="Rectangle 3"/>
          <p:cNvSpPr/>
          <p:nvPr/>
        </p:nvSpPr>
        <p:spPr>
          <a:xfrm>
            <a:off x="609599" y="1981201"/>
            <a:ext cx="7924801" cy="4247317"/>
          </a:xfrm>
          <a:prstGeom prst="rect">
            <a:avLst/>
          </a:prstGeom>
          <a:noFill/>
        </p:spPr>
        <p:txBody>
          <a:bodyPr>
            <a:spAutoFit/>
          </a:bodyPr>
          <a:lstStyle/>
          <a:p>
            <a:pPr algn="r">
              <a:buFont typeface="Wingdings 2" pitchFamily="18" charset="2"/>
              <a:buNone/>
              <a:defRPr/>
            </a:pP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Font typeface="Wingdings 2" pitchFamily="18" charset="2"/>
              <a:buNone/>
              <a:defRPr/>
            </a:pPr>
            <a:r>
              <a:rPr lang="en-US" sz="54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Deptt</a:t>
            </a: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Of </a:t>
            </a:r>
            <a:r>
              <a:rPr lang="en-US" sz="540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Commerce</a:t>
            </a:r>
          </a:p>
          <a:p>
            <a:pPr algn="ctr">
              <a:buFont typeface="Wingdings 2" pitchFamily="18" charset="2"/>
              <a:buNone/>
              <a:defRPr/>
            </a:pP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Arts and Commerce College </a:t>
            </a:r>
            <a:r>
              <a:rPr lang="en-US" sz="5400" b="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Kasegaon</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a:buFont typeface="Wingdings 2" pitchFamily="18" charset="2"/>
              <a:buNone/>
              <a:defRPr/>
            </a:pP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extLst>
      <p:ext uri="{BB962C8B-B14F-4D97-AF65-F5344CB8AC3E}">
        <p14:creationId xmlns:p14="http://schemas.microsoft.com/office/powerpoint/2010/main" val="2580451121"/>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Residential Status and Tax Liability</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95035066"/>
              </p:ext>
            </p:extLst>
          </p:nvPr>
        </p:nvGraphicFramePr>
        <p:xfrm>
          <a:off x="457200" y="1066800"/>
          <a:ext cx="8229600" cy="5059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1886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sz="2400" b="1" dirty="0"/>
              <a:t>INDIVIDUALS:</a:t>
            </a:r>
            <a:endParaRPr lang="en-US" sz="2400" dirty="0"/>
          </a:p>
        </p:txBody>
      </p:sp>
      <p:sp>
        <p:nvSpPr>
          <p:cNvPr id="3" name="Content Placeholder 2"/>
          <p:cNvSpPr>
            <a:spLocks noGrp="1"/>
          </p:cNvSpPr>
          <p:nvPr>
            <p:ph idx="1"/>
          </p:nvPr>
        </p:nvSpPr>
        <p:spPr>
          <a:xfrm>
            <a:off x="457200" y="914400"/>
            <a:ext cx="8229600" cy="5211763"/>
          </a:xfrm>
        </p:spPr>
        <p:txBody>
          <a:bodyPr>
            <a:normAutofit fontScale="47500" lnSpcReduction="20000"/>
          </a:bodyPr>
          <a:lstStyle/>
          <a:p>
            <a:pPr marL="0" lvl="0" indent="0">
              <a:buNone/>
            </a:pPr>
            <a:r>
              <a:rPr lang="en-US" b="1" dirty="0"/>
              <a:t>	</a:t>
            </a:r>
            <a:endParaRPr lang="en-US" dirty="0"/>
          </a:p>
          <a:p>
            <a:pPr marL="0" indent="0">
              <a:buNone/>
            </a:pPr>
            <a:r>
              <a:rPr lang="en-US" sz="3500" dirty="0"/>
              <a:t>The rules for the determination of residential status of an individual are as under </a:t>
            </a:r>
          </a:p>
          <a:p>
            <a:r>
              <a:rPr lang="en-US" sz="3500" b="1" dirty="0"/>
              <a:t>Resident:[sec.6(1)]</a:t>
            </a:r>
            <a:r>
              <a:rPr lang="en-US" sz="3500" dirty="0"/>
              <a:t>   </a:t>
            </a:r>
          </a:p>
          <a:p>
            <a:r>
              <a:rPr lang="en-US" sz="3500" dirty="0"/>
              <a:t>(</a:t>
            </a:r>
            <a:r>
              <a:rPr lang="en-US" sz="3500" b="1" dirty="0"/>
              <a:t>1)Basic condition</a:t>
            </a:r>
            <a:r>
              <a:rPr lang="en-US" sz="3500" dirty="0"/>
              <a:t> An individual’s becomes ,Resident in India , in any previous year, if he satisfies any one of the basic conditions and both the ‘additional conditions‘ as given below :</a:t>
            </a:r>
          </a:p>
          <a:p>
            <a:pPr marL="0" indent="0">
              <a:buNone/>
            </a:pPr>
            <a:r>
              <a:rPr lang="en-US" sz="3500" dirty="0" smtClean="0"/>
              <a:t>              1</a:t>
            </a:r>
            <a:r>
              <a:rPr lang="en-US" sz="3500" dirty="0"/>
              <a:t>. </a:t>
            </a:r>
            <a:r>
              <a:rPr lang="en-US" sz="3500" i="1" dirty="0"/>
              <a:t>He has been in India for a period of </a:t>
            </a:r>
            <a:r>
              <a:rPr lang="en-US" sz="3500" i="1" dirty="0">
                <a:solidFill>
                  <a:srgbClr val="7030A0"/>
                </a:solidFill>
              </a:rPr>
              <a:t>182 days </a:t>
            </a:r>
            <a:r>
              <a:rPr lang="en-US" sz="3500" i="1" dirty="0"/>
              <a:t>or more during the previous year</a:t>
            </a:r>
            <a:r>
              <a:rPr lang="en-US" sz="3500" i="1" dirty="0" smtClean="0"/>
              <a:t>, OR</a:t>
            </a:r>
            <a:endParaRPr lang="en-US" sz="3500" dirty="0"/>
          </a:p>
          <a:p>
            <a:pPr marL="0" indent="0">
              <a:buNone/>
            </a:pPr>
            <a:r>
              <a:rPr lang="en-US" sz="3500" i="1" dirty="0" smtClean="0"/>
              <a:t>              2.He </a:t>
            </a:r>
            <a:r>
              <a:rPr lang="en-US" sz="3500" i="1" dirty="0"/>
              <a:t>has been in India for period of </a:t>
            </a:r>
            <a:r>
              <a:rPr lang="en-US" sz="3500" i="1" dirty="0">
                <a:solidFill>
                  <a:srgbClr val="7030A0"/>
                </a:solidFill>
              </a:rPr>
              <a:t>365 days </a:t>
            </a:r>
            <a:r>
              <a:rPr lang="en-US" sz="3500" i="1" dirty="0"/>
              <a:t>or more during the four years preceding the previous year </a:t>
            </a:r>
            <a:r>
              <a:rPr lang="en-US" sz="3500" i="1" dirty="0" smtClean="0"/>
              <a:t>     </a:t>
            </a:r>
          </a:p>
          <a:p>
            <a:pPr marL="0" indent="0">
              <a:buNone/>
            </a:pPr>
            <a:r>
              <a:rPr lang="en-US" sz="3500" i="1" dirty="0"/>
              <a:t> </a:t>
            </a:r>
            <a:r>
              <a:rPr lang="en-US" sz="3500" i="1" dirty="0" smtClean="0"/>
              <a:t>                AND </a:t>
            </a:r>
            <a:r>
              <a:rPr lang="en-US" sz="3500" i="1" dirty="0"/>
              <a:t>he has been in India for a period of </a:t>
            </a:r>
            <a:r>
              <a:rPr lang="en-US" sz="3500" i="1" dirty="0">
                <a:solidFill>
                  <a:srgbClr val="7030A0"/>
                </a:solidFill>
              </a:rPr>
              <a:t>60 days </a:t>
            </a:r>
            <a:r>
              <a:rPr lang="en-US" sz="3500" i="1" dirty="0"/>
              <a:t>or more during the previous year </a:t>
            </a:r>
            <a:endParaRPr lang="en-US" sz="3500" dirty="0"/>
          </a:p>
          <a:p>
            <a:r>
              <a:rPr lang="en-US" sz="3500" b="1" dirty="0"/>
              <a:t>(2)Additional conditions</a:t>
            </a:r>
            <a:endParaRPr lang="en-US" sz="3500" dirty="0"/>
          </a:p>
          <a:p>
            <a:pPr marL="0" indent="0">
              <a:buNone/>
            </a:pPr>
            <a:r>
              <a:rPr lang="en-US" sz="3500" dirty="0" smtClean="0"/>
              <a:t>              (</a:t>
            </a:r>
            <a:r>
              <a:rPr lang="en-US" sz="3500" dirty="0"/>
              <a:t>1) </a:t>
            </a:r>
            <a:r>
              <a:rPr lang="en-US" sz="3500" i="1" dirty="0"/>
              <a:t>that he has been resident in India in </a:t>
            </a:r>
            <a:r>
              <a:rPr lang="en-US" sz="3500" i="1" dirty="0">
                <a:solidFill>
                  <a:srgbClr val="7030A0"/>
                </a:solidFill>
              </a:rPr>
              <a:t>2 or more out of  the 10 years</a:t>
            </a:r>
            <a:r>
              <a:rPr lang="en-US" sz="3500" i="1" dirty="0"/>
              <a:t>, preceding the previous year  AND</a:t>
            </a:r>
            <a:endParaRPr lang="en-US" sz="3500" dirty="0"/>
          </a:p>
          <a:p>
            <a:pPr marL="0" indent="0">
              <a:buNone/>
            </a:pPr>
            <a:r>
              <a:rPr lang="en-US" sz="3500" i="1" dirty="0" smtClean="0"/>
              <a:t>              (</a:t>
            </a:r>
            <a:r>
              <a:rPr lang="en-US" sz="3500" i="1" dirty="0"/>
              <a:t>2)Hi has been in India for </a:t>
            </a:r>
            <a:r>
              <a:rPr lang="en-US" sz="3500" i="1" dirty="0">
                <a:solidFill>
                  <a:srgbClr val="7030A0"/>
                </a:solidFill>
              </a:rPr>
              <a:t>730 days </a:t>
            </a:r>
            <a:r>
              <a:rPr lang="en-US" sz="3500" i="1" dirty="0"/>
              <a:t>or more in the </a:t>
            </a:r>
            <a:r>
              <a:rPr lang="en-US" sz="3500" i="1" dirty="0">
                <a:solidFill>
                  <a:srgbClr val="7030A0"/>
                </a:solidFill>
              </a:rPr>
              <a:t>7</a:t>
            </a:r>
            <a:r>
              <a:rPr lang="en-US" sz="3500" i="1" dirty="0"/>
              <a:t> years preceding the previous year</a:t>
            </a:r>
            <a:endParaRPr lang="en-US" sz="3500" dirty="0"/>
          </a:p>
          <a:p>
            <a:pPr marL="0" indent="0">
              <a:buNone/>
            </a:pPr>
            <a:r>
              <a:rPr lang="en-US" sz="3500" i="1" dirty="0"/>
              <a:t>     </a:t>
            </a:r>
            <a:r>
              <a:rPr lang="en-US" sz="3500" i="1" dirty="0" smtClean="0"/>
              <a:t>              </a:t>
            </a:r>
            <a:r>
              <a:rPr lang="en-US" sz="3500" i="1" dirty="0"/>
              <a:t>It should be noted that the period of stay to be consider as above need not be continuous , only the </a:t>
            </a:r>
            <a:endParaRPr lang="en-US" sz="3500" i="1" dirty="0" smtClean="0"/>
          </a:p>
          <a:p>
            <a:pPr marL="0" indent="0">
              <a:buNone/>
            </a:pPr>
            <a:r>
              <a:rPr lang="en-US" sz="3500" i="1" dirty="0"/>
              <a:t> </a:t>
            </a:r>
            <a:r>
              <a:rPr lang="en-US" sz="3500" i="1" dirty="0" smtClean="0"/>
              <a:t>              aggregate </a:t>
            </a:r>
            <a:r>
              <a:rPr lang="en-US" sz="3500" i="1" dirty="0"/>
              <a:t>stay is to be considered as per the passport </a:t>
            </a:r>
            <a:endParaRPr lang="en-US" sz="3500" dirty="0"/>
          </a:p>
        </p:txBody>
      </p:sp>
    </p:spTree>
    <p:extLst>
      <p:ext uri="{BB962C8B-B14F-4D97-AF65-F5344CB8AC3E}">
        <p14:creationId xmlns:p14="http://schemas.microsoft.com/office/powerpoint/2010/main" val="4286779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97346"/>
            <a:ext cx="7543800" cy="6647974"/>
          </a:xfrm>
          <a:prstGeom prst="rect">
            <a:avLst/>
          </a:prstGeom>
        </p:spPr>
        <p:txBody>
          <a:bodyPr wrap="square">
            <a:spAutoFit/>
          </a:bodyPr>
          <a:lstStyle/>
          <a:p>
            <a:r>
              <a:rPr lang="en-US" sz="2400" b="1" dirty="0">
                <a:solidFill>
                  <a:srgbClr val="00B050"/>
                </a:solidFill>
              </a:rPr>
              <a:t>Not Ordinarily Resident [section 6(6)] </a:t>
            </a:r>
            <a:endParaRPr lang="en-US" sz="2400" dirty="0">
              <a:solidFill>
                <a:srgbClr val="00B050"/>
              </a:solidFill>
            </a:endParaRPr>
          </a:p>
          <a:p>
            <a:r>
              <a:rPr lang="en-US" sz="2400" dirty="0"/>
              <a:t>         A resident is said to be ‘not ordinarily” resident in India in any previous year if such person is-</a:t>
            </a:r>
          </a:p>
          <a:p>
            <a:pPr lvl="0"/>
            <a:r>
              <a:rPr lang="en-US" sz="2400" b="1" dirty="0"/>
              <a:t>An individual</a:t>
            </a:r>
            <a:r>
              <a:rPr lang="en-US" sz="2400" dirty="0"/>
              <a:t> who has been a non-resident in India in nine out of the ten previous years precedent that years, or has during the seven previous years preceding that year been in India for a period of, or periods amounting in all to, seven hundred and twenty-nine days </a:t>
            </a:r>
            <a:r>
              <a:rPr lang="en-US" sz="2400" dirty="0">
                <a:solidFill>
                  <a:srgbClr val="7030A0"/>
                </a:solidFill>
              </a:rPr>
              <a:t>(729</a:t>
            </a:r>
            <a:r>
              <a:rPr lang="en-US" sz="2400" dirty="0"/>
              <a:t>) or less, or</a:t>
            </a:r>
          </a:p>
          <a:p>
            <a:pPr lvl="0"/>
            <a:r>
              <a:rPr lang="en-US" sz="2400" b="1" dirty="0"/>
              <a:t>A Hindu undivided family</a:t>
            </a:r>
            <a:r>
              <a:rPr lang="en-US" sz="2400" dirty="0"/>
              <a:t> whose manager has been non-resident in India in nine out of the ten previous years president that year, or has during the seven previous years president that been in India for a period of ,or periods amounting in all to ,seven hundred and twenty-nine days </a:t>
            </a:r>
            <a:r>
              <a:rPr lang="en-US" sz="2400" dirty="0">
                <a:solidFill>
                  <a:srgbClr val="7030A0"/>
                </a:solidFill>
              </a:rPr>
              <a:t>(729) </a:t>
            </a:r>
            <a:r>
              <a:rPr lang="en-US" sz="2400" dirty="0"/>
              <a:t>or less .</a:t>
            </a:r>
          </a:p>
          <a:p>
            <a:r>
              <a:rPr lang="en-US" sz="2400" b="1" dirty="0"/>
              <a:t>Non-Resident [section2(3)]  </a:t>
            </a:r>
            <a:endParaRPr lang="en-US" sz="2400" dirty="0"/>
          </a:p>
          <a:p>
            <a:r>
              <a:rPr lang="en-US" sz="2400" dirty="0"/>
              <a:t>         An individual who does not satisfy any of the above basic conditions is said to non-resident in India</a:t>
            </a:r>
          </a:p>
          <a:p>
            <a:endParaRPr lang="en-US" dirty="0"/>
          </a:p>
        </p:txBody>
      </p:sp>
    </p:spTree>
    <p:extLst>
      <p:ext uri="{BB962C8B-B14F-4D97-AF65-F5344CB8AC3E}">
        <p14:creationId xmlns:p14="http://schemas.microsoft.com/office/powerpoint/2010/main" val="1606698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pPr lvl="0"/>
            <a:r>
              <a:rPr lang="en-US" b="1" dirty="0"/>
              <a:t>Hindu undivided families :</a:t>
            </a:r>
            <a:r>
              <a:rPr lang="en-US" dirty="0"/>
              <a:t/>
            </a:r>
            <a:br>
              <a:rPr lang="en-US" dirty="0"/>
            </a:br>
            <a:endParaRPr lang="en-US" dirty="0"/>
          </a:p>
        </p:txBody>
      </p:sp>
      <p:sp>
        <p:nvSpPr>
          <p:cNvPr id="3" name="Content Placeholder 2"/>
          <p:cNvSpPr>
            <a:spLocks noGrp="1"/>
          </p:cNvSpPr>
          <p:nvPr>
            <p:ph idx="1"/>
          </p:nvPr>
        </p:nvSpPr>
        <p:spPr>
          <a:xfrm>
            <a:off x="533400" y="1143000"/>
            <a:ext cx="8229600" cy="5257800"/>
          </a:xfrm>
        </p:spPr>
        <p:txBody>
          <a:bodyPr>
            <a:normAutofit fontScale="70000" lnSpcReduction="20000"/>
          </a:bodyPr>
          <a:lstStyle/>
          <a:p>
            <a:pPr>
              <a:buFont typeface="Wingdings" pitchFamily="2" charset="2"/>
              <a:buChar char="v"/>
            </a:pPr>
            <a:r>
              <a:rPr lang="en-US" b="1" dirty="0" smtClean="0"/>
              <a:t>Resident </a:t>
            </a:r>
            <a:r>
              <a:rPr lang="en-US" b="1" dirty="0"/>
              <a:t>[section 6 (2)]</a:t>
            </a:r>
            <a:endParaRPr lang="en-US" dirty="0"/>
          </a:p>
          <a:p>
            <a:r>
              <a:rPr lang="en-US" dirty="0"/>
              <a:t>A Hindu Undivided family (H,U,F) is said to be resident in India, in any previous year, if whole or part of control and management of its affairs is situated in India in that year .                                                                                                                                              </a:t>
            </a:r>
          </a:p>
          <a:p>
            <a:pPr lvl="0"/>
            <a:r>
              <a:rPr lang="en-US" dirty="0"/>
              <a:t>That its manager has been resident of India in </a:t>
            </a:r>
            <a:r>
              <a:rPr lang="en-US" dirty="0">
                <a:solidFill>
                  <a:srgbClr val="7030A0"/>
                </a:solidFill>
              </a:rPr>
              <a:t>2 or more out of 10 </a:t>
            </a:r>
            <a:r>
              <a:rPr lang="en-US" dirty="0"/>
              <a:t>previous years immediately preceding the previous year.</a:t>
            </a:r>
          </a:p>
          <a:p>
            <a:pPr lvl="0"/>
            <a:r>
              <a:rPr lang="en-US" dirty="0"/>
              <a:t>That its manager has been in India for a period or periods amounting to </a:t>
            </a:r>
            <a:r>
              <a:rPr lang="en-US" dirty="0">
                <a:solidFill>
                  <a:srgbClr val="7030A0"/>
                </a:solidFill>
              </a:rPr>
              <a:t>730</a:t>
            </a:r>
            <a:r>
              <a:rPr lang="en-US" dirty="0"/>
              <a:t> days or more during the previous years </a:t>
            </a:r>
          </a:p>
          <a:p>
            <a:pPr>
              <a:buFont typeface="Wingdings" pitchFamily="2" charset="2"/>
              <a:buChar char="v"/>
            </a:pPr>
            <a:r>
              <a:rPr lang="en-US" b="1" dirty="0"/>
              <a:t>Not Ordinarily Resident [Section6(60]</a:t>
            </a:r>
            <a:endParaRPr lang="en-US" dirty="0"/>
          </a:p>
          <a:p>
            <a:pPr marL="0" indent="0">
              <a:buNone/>
            </a:pPr>
            <a:r>
              <a:rPr lang="en-US" dirty="0"/>
              <a:t>        A H.U.F after satisfying the basic conditional stated above fails to satisfy both the additional conditions , is said to be Not Ordinarily Resident in India .</a:t>
            </a:r>
          </a:p>
          <a:p>
            <a:pPr>
              <a:buFont typeface="Wingdings" pitchFamily="2" charset="2"/>
              <a:buChar char="v"/>
            </a:pPr>
            <a:r>
              <a:rPr lang="en-US" b="1" dirty="0"/>
              <a:t>Non-Resident [Section 2(30)] </a:t>
            </a:r>
            <a:endParaRPr lang="en-US" dirty="0"/>
          </a:p>
          <a:p>
            <a:pPr marL="0" indent="0">
              <a:buNone/>
            </a:pPr>
            <a:r>
              <a:rPr lang="en-US" dirty="0"/>
              <a:t>        </a:t>
            </a:r>
            <a:r>
              <a:rPr lang="en-US" dirty="0" smtClean="0"/>
              <a:t>A </a:t>
            </a:r>
            <a:r>
              <a:rPr lang="en-US" dirty="0"/>
              <a:t>H.U.F is said to be Non-Resident if the control and management of its affairs is situated entirely outside India.</a:t>
            </a:r>
          </a:p>
          <a:p>
            <a:endParaRPr lang="en-US" dirty="0"/>
          </a:p>
        </p:txBody>
      </p:sp>
    </p:spTree>
    <p:extLst>
      <p:ext uri="{BB962C8B-B14F-4D97-AF65-F5344CB8AC3E}">
        <p14:creationId xmlns:p14="http://schemas.microsoft.com/office/powerpoint/2010/main" val="3259694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Autofit/>
          </a:bodyPr>
          <a:lstStyle/>
          <a:p>
            <a:pPr lvl="0"/>
            <a:r>
              <a:rPr lang="en-US" sz="3600" b="1" dirty="0" smtClean="0"/>
              <a:t/>
            </a:r>
            <a:br>
              <a:rPr lang="en-US" sz="3600" b="1" dirty="0" smtClean="0"/>
            </a:br>
            <a:r>
              <a:rPr lang="en-US" sz="3600" b="1" dirty="0" smtClean="0"/>
              <a:t>Firm </a:t>
            </a:r>
            <a:r>
              <a:rPr lang="en-US" sz="3600" b="1" dirty="0"/>
              <a:t>and Association of Person :</a:t>
            </a:r>
            <a:r>
              <a:rPr lang="en-US" sz="3600" dirty="0"/>
              <a:t/>
            </a:r>
            <a:br>
              <a:rPr lang="en-US" sz="3600" dirty="0"/>
            </a:br>
            <a:endParaRPr lang="en-US" sz="3600" dirty="0"/>
          </a:p>
        </p:txBody>
      </p:sp>
      <p:sp>
        <p:nvSpPr>
          <p:cNvPr id="3" name="Content Placeholder 2"/>
          <p:cNvSpPr>
            <a:spLocks noGrp="1"/>
          </p:cNvSpPr>
          <p:nvPr>
            <p:ph idx="1"/>
          </p:nvPr>
        </p:nvSpPr>
        <p:spPr>
          <a:xfrm>
            <a:off x="457200" y="1143000"/>
            <a:ext cx="8229600" cy="4983163"/>
          </a:xfrm>
        </p:spPr>
        <p:txBody>
          <a:bodyPr>
            <a:normAutofit fontScale="47500" lnSpcReduction="20000"/>
          </a:bodyPr>
          <a:lstStyle/>
          <a:p>
            <a:r>
              <a:rPr lang="en-US" sz="3800" b="1" dirty="0" smtClean="0"/>
              <a:t>Resident  </a:t>
            </a:r>
            <a:r>
              <a:rPr lang="en-US" sz="3800" b="1" dirty="0"/>
              <a:t>: </a:t>
            </a:r>
            <a:r>
              <a:rPr lang="en-US" sz="3800" dirty="0"/>
              <a:t>A Firm or an Association of Person (A.O.P)is said to be Resident India , in any previous year ,if whole or part of control and management of its affairs is situated in India in that year.</a:t>
            </a:r>
          </a:p>
          <a:p>
            <a:r>
              <a:rPr lang="en-US" sz="3800" b="1" dirty="0"/>
              <a:t>Non-Resident [Section 2 (30)] :</a:t>
            </a:r>
            <a:r>
              <a:rPr lang="en-US" sz="3800" dirty="0"/>
              <a:t>A firm or A.O.P is said to be ‘</a:t>
            </a:r>
            <a:r>
              <a:rPr lang="en-US" sz="3800" dirty="0" smtClean="0"/>
              <a:t>Non-Resident if </a:t>
            </a:r>
            <a:r>
              <a:rPr lang="en-US" sz="3800" dirty="0"/>
              <a:t>the control and management of its affairs is situated entirely outside India.</a:t>
            </a:r>
          </a:p>
          <a:p>
            <a:pPr marL="0" lvl="0" indent="0">
              <a:buNone/>
            </a:pPr>
            <a:endParaRPr lang="en-US" sz="3800" b="1" dirty="0"/>
          </a:p>
          <a:p>
            <a:pPr marL="0" lvl="0" indent="0">
              <a:buNone/>
            </a:pPr>
            <a:r>
              <a:rPr lang="en-US" sz="7300" b="1" dirty="0" smtClean="0"/>
              <a:t>                 Companies </a:t>
            </a:r>
            <a:r>
              <a:rPr lang="en-US" sz="7300" b="1" dirty="0"/>
              <a:t>:</a:t>
            </a:r>
            <a:endParaRPr lang="en-US" sz="7300" dirty="0"/>
          </a:p>
          <a:p>
            <a:r>
              <a:rPr lang="en-US" sz="3400" b="1" dirty="0"/>
              <a:t>Resident [Section 6(3)] : </a:t>
            </a:r>
            <a:r>
              <a:rPr lang="en-US" sz="3400" dirty="0"/>
              <a:t>A company is said to be resident in India in any previous year,  If</a:t>
            </a:r>
          </a:p>
          <a:p>
            <a:pPr lvl="0"/>
            <a:r>
              <a:rPr lang="en-US" sz="3400" dirty="0"/>
              <a:t>It is an India Company ,or </a:t>
            </a:r>
          </a:p>
          <a:p>
            <a:pPr lvl="0"/>
            <a:r>
              <a:rPr lang="en-US" sz="3400" dirty="0"/>
              <a:t>During that year ,the control and management of its affairs is situated wholly in India Thus,</a:t>
            </a:r>
          </a:p>
          <a:p>
            <a:r>
              <a:rPr lang="en-US" sz="3400" dirty="0"/>
              <a:t>(a)An  “Indian Company” is always resident in India wherever it may have its business or control and management;</a:t>
            </a:r>
          </a:p>
          <a:p>
            <a:r>
              <a:rPr lang="en-US" sz="3400" dirty="0"/>
              <a:t>(b) A Foreign company will be treated as resident in a previous year, if during that year the control and management of its affairs is WHOLLY situated in India </a:t>
            </a:r>
            <a:endParaRPr lang="en-US" sz="3400" dirty="0" smtClean="0"/>
          </a:p>
          <a:p>
            <a:r>
              <a:rPr lang="en-US" sz="3400" b="1" dirty="0"/>
              <a:t>Non-Resident[Section 2{300}]</a:t>
            </a:r>
            <a:endParaRPr lang="en-US" sz="3400" dirty="0"/>
          </a:p>
          <a:p>
            <a:r>
              <a:rPr lang="en-US" sz="3400" dirty="0"/>
              <a:t>          A company which fails to satisfy above referred conditions is said to be Non-Resident . In other words , a Non-Indian Company whose Part of the control and management of affaires is situated outside India ,is treated as Non-Resident company </a:t>
            </a:r>
          </a:p>
          <a:p>
            <a:endParaRPr lang="en-US" sz="3400" dirty="0"/>
          </a:p>
          <a:p>
            <a:endParaRPr lang="en-US" sz="3400" dirty="0"/>
          </a:p>
        </p:txBody>
      </p:sp>
    </p:spTree>
    <p:extLst>
      <p:ext uri="{BB962C8B-B14F-4D97-AF65-F5344CB8AC3E}">
        <p14:creationId xmlns:p14="http://schemas.microsoft.com/office/powerpoint/2010/main" val="4163109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3200" b="1" dirty="0">
                <a:solidFill>
                  <a:srgbClr val="00B050"/>
                </a:solidFill>
              </a:rPr>
              <a:t>Income Exempt from Income Tax</a:t>
            </a:r>
            <a:r>
              <a:rPr lang="en-US" sz="3200" dirty="0">
                <a:solidFill>
                  <a:srgbClr val="00B050"/>
                </a:solidFill>
              </a:rPr>
              <a:t/>
            </a:r>
            <a:br>
              <a:rPr lang="en-US" sz="3200" dirty="0">
                <a:solidFill>
                  <a:srgbClr val="00B050"/>
                </a:solidFill>
              </a:rPr>
            </a:br>
            <a:endParaRPr lang="en-US" sz="3200" dirty="0">
              <a:solidFill>
                <a:srgbClr val="00B050"/>
              </a:solidFill>
            </a:endParaRPr>
          </a:p>
        </p:txBody>
      </p:sp>
      <p:sp>
        <p:nvSpPr>
          <p:cNvPr id="3" name="Content Placeholder 2"/>
          <p:cNvSpPr>
            <a:spLocks noGrp="1"/>
          </p:cNvSpPr>
          <p:nvPr>
            <p:ph idx="1"/>
          </p:nvPr>
        </p:nvSpPr>
        <p:spPr>
          <a:xfrm>
            <a:off x="457200" y="914400"/>
            <a:ext cx="8229600" cy="5211763"/>
          </a:xfrm>
        </p:spPr>
        <p:txBody>
          <a:bodyPr>
            <a:noAutofit/>
          </a:bodyPr>
          <a:lstStyle/>
          <a:p>
            <a:pPr marL="0" indent="0">
              <a:buNone/>
            </a:pPr>
            <a:r>
              <a:rPr lang="en-US" sz="1600" b="1" dirty="0" smtClean="0"/>
              <a:t>		</a:t>
            </a:r>
            <a:r>
              <a:rPr lang="en-US" sz="2000" b="1" dirty="0" smtClean="0">
                <a:solidFill>
                  <a:srgbClr val="7030A0"/>
                </a:solidFill>
              </a:rPr>
              <a:t>Interest </a:t>
            </a:r>
            <a:r>
              <a:rPr lang="en-US" sz="2000" b="1" dirty="0">
                <a:solidFill>
                  <a:srgbClr val="7030A0"/>
                </a:solidFill>
              </a:rPr>
              <a:t>on certain Govt. securities :Sec. 10(15</a:t>
            </a:r>
            <a:r>
              <a:rPr lang="en-US" sz="2000" b="1" dirty="0" smtClean="0">
                <a:solidFill>
                  <a:srgbClr val="7030A0"/>
                </a:solidFill>
              </a:rPr>
              <a:t>)</a:t>
            </a:r>
            <a:endParaRPr lang="en-US" sz="2000" dirty="0" smtClean="0">
              <a:solidFill>
                <a:srgbClr val="7030A0"/>
              </a:solidFill>
            </a:endParaRPr>
          </a:p>
          <a:p>
            <a:pPr marL="0" indent="0">
              <a:buNone/>
            </a:pPr>
            <a:r>
              <a:rPr lang="en-US" sz="1600" dirty="0" smtClean="0"/>
              <a:t>        Section </a:t>
            </a:r>
            <a:r>
              <a:rPr lang="en-US" sz="1600" dirty="0"/>
              <a:t>10 of the Act shows the income on which income tax is not chargeable. They are also called as tax free incomes or the income exempt from income tax. This income is not included in total income of the assesse and no income tax is payable 9n such income. They are as follows</a:t>
            </a:r>
          </a:p>
          <a:p>
            <a:pPr lvl="0"/>
            <a:r>
              <a:rPr lang="en-US" sz="1600" dirty="0"/>
              <a:t>Agricultural income</a:t>
            </a:r>
          </a:p>
          <a:p>
            <a:pPr lvl="0"/>
            <a:r>
              <a:rPr lang="en-US" sz="1600" dirty="0"/>
              <a:t>Receipts by a member out of HUF income</a:t>
            </a:r>
          </a:p>
          <a:p>
            <a:pPr lvl="0"/>
            <a:r>
              <a:rPr lang="en-US" sz="1600" dirty="0"/>
              <a:t>Share of profit from partnership firm</a:t>
            </a:r>
          </a:p>
          <a:p>
            <a:pPr lvl="0"/>
            <a:r>
              <a:rPr lang="en-US" sz="1600" dirty="0"/>
              <a:t>Casual income </a:t>
            </a:r>
          </a:p>
          <a:p>
            <a:pPr lvl="0"/>
            <a:r>
              <a:rPr lang="en-US" sz="1600" dirty="0"/>
              <a:t>Amount received under Insurance policy</a:t>
            </a:r>
          </a:p>
          <a:p>
            <a:pPr lvl="0"/>
            <a:r>
              <a:rPr lang="en-US" sz="1600" dirty="0"/>
              <a:t>Payment from Provident Fund (PF)</a:t>
            </a:r>
          </a:p>
          <a:p>
            <a:pPr lvl="0"/>
            <a:r>
              <a:rPr lang="en-US" sz="1600" dirty="0"/>
              <a:t>Interest on certain Govt. securities</a:t>
            </a:r>
          </a:p>
          <a:p>
            <a:pPr lvl="0"/>
            <a:r>
              <a:rPr lang="en-US" sz="1600" dirty="0"/>
              <a:t>Daily allowance to M.P. and M.L.A.</a:t>
            </a:r>
          </a:p>
          <a:p>
            <a:pPr lvl="0"/>
            <a:r>
              <a:rPr lang="en-US" sz="1600" dirty="0"/>
              <a:t>Scholarship for education</a:t>
            </a:r>
          </a:p>
          <a:p>
            <a:pPr lvl="0"/>
            <a:r>
              <a:rPr lang="en-US" sz="1600" dirty="0"/>
              <a:t>Awards and rewards</a:t>
            </a:r>
          </a:p>
          <a:p>
            <a:pPr lvl="0"/>
            <a:r>
              <a:rPr lang="en-US" sz="1600" dirty="0"/>
              <a:t>Income of a Minor Child</a:t>
            </a:r>
          </a:p>
          <a:p>
            <a:pPr lvl="0"/>
            <a:r>
              <a:rPr lang="en-US" sz="1600" dirty="0"/>
              <a:t>Dividend and interest from UTI, Mutual fund</a:t>
            </a:r>
          </a:p>
          <a:p>
            <a:pPr lvl="0"/>
            <a:r>
              <a:rPr lang="en-US" sz="1600" dirty="0"/>
              <a:t>Travel concession to an employee</a:t>
            </a:r>
          </a:p>
          <a:p>
            <a:pPr lvl="0"/>
            <a:r>
              <a:rPr lang="en-US" sz="1600" dirty="0"/>
              <a:t>Gratuity   15. Perquisites and allowances paid outside India</a:t>
            </a:r>
          </a:p>
          <a:p>
            <a:pPr lvl="0"/>
            <a:r>
              <a:rPr lang="en-US" sz="1600" dirty="0"/>
              <a:t>HRA (As per Rules)</a:t>
            </a:r>
          </a:p>
          <a:p>
            <a:endParaRPr lang="en-US" sz="1600" dirty="0"/>
          </a:p>
        </p:txBody>
      </p:sp>
    </p:spTree>
    <p:extLst>
      <p:ext uri="{BB962C8B-B14F-4D97-AF65-F5344CB8AC3E}">
        <p14:creationId xmlns:p14="http://schemas.microsoft.com/office/powerpoint/2010/main" val="69418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200" b="1" dirty="0"/>
              <a:t>Interest on certain Govt. securities :Sec. 10(15)</a:t>
            </a:r>
            <a:r>
              <a:rPr lang="en-US" sz="3200" dirty="0"/>
              <a:t/>
            </a:r>
            <a:br>
              <a:rPr lang="en-US" sz="3200" dirty="0"/>
            </a:br>
            <a:endParaRPr lang="en-US" sz="3200" dirty="0"/>
          </a:p>
        </p:txBody>
      </p:sp>
      <p:sp>
        <p:nvSpPr>
          <p:cNvPr id="3" name="Content Placeholder 2"/>
          <p:cNvSpPr>
            <a:spLocks noGrp="1"/>
          </p:cNvSpPr>
          <p:nvPr>
            <p:ph idx="1"/>
          </p:nvPr>
        </p:nvSpPr>
        <p:spPr/>
        <p:txBody>
          <a:bodyPr>
            <a:normAutofit fontScale="62500" lnSpcReduction="20000"/>
          </a:bodyPr>
          <a:lstStyle/>
          <a:p>
            <a:r>
              <a:rPr lang="en-US" dirty="0" smtClean="0"/>
              <a:t>Interest </a:t>
            </a:r>
            <a:r>
              <a:rPr lang="en-US" dirty="0"/>
              <a:t>received by the assesse on the following securities is exempt from income tax as per the notification issued by the Central Govt. </a:t>
            </a:r>
          </a:p>
          <a:p>
            <a:pPr lvl="0"/>
            <a:r>
              <a:rPr lang="en-US" dirty="0"/>
              <a:t>12 years National Saving certificates</a:t>
            </a:r>
          </a:p>
          <a:p>
            <a:pPr lvl="0"/>
            <a:r>
              <a:rPr lang="en-US" dirty="0"/>
              <a:t>National Defense Gold Bonds 1980</a:t>
            </a:r>
          </a:p>
          <a:p>
            <a:pPr lvl="0"/>
            <a:r>
              <a:rPr lang="en-US" dirty="0"/>
              <a:t>Post Office Cash Certificates 10 years</a:t>
            </a:r>
          </a:p>
          <a:p>
            <a:pPr lvl="0"/>
            <a:r>
              <a:rPr lang="en-US" dirty="0"/>
              <a:t>Post Office National Saving  Certificates 7 &amp; 12 years</a:t>
            </a:r>
          </a:p>
          <a:p>
            <a:pPr lvl="0"/>
            <a:r>
              <a:rPr lang="en-US" dirty="0"/>
              <a:t>Post Office Saving Bank Account</a:t>
            </a:r>
          </a:p>
          <a:p>
            <a:pPr lvl="0"/>
            <a:r>
              <a:rPr lang="en-US" dirty="0"/>
              <a:t>Post Office Cumulative Time Deposit (CTD)</a:t>
            </a:r>
          </a:p>
          <a:p>
            <a:pPr lvl="0"/>
            <a:r>
              <a:rPr lang="en-US" dirty="0"/>
              <a:t>National Plan Certificates 10 years</a:t>
            </a:r>
          </a:p>
          <a:p>
            <a:pPr lvl="0"/>
            <a:r>
              <a:rPr lang="en-US" dirty="0"/>
              <a:t>National Plan Saving Certificates 12 years</a:t>
            </a:r>
          </a:p>
          <a:p>
            <a:pPr lvl="0"/>
            <a:r>
              <a:rPr lang="en-US" dirty="0"/>
              <a:t>Deposit Scheme for  retiring Govt. employees</a:t>
            </a:r>
          </a:p>
          <a:p>
            <a:pPr lvl="0"/>
            <a:r>
              <a:rPr lang="en-US" dirty="0"/>
              <a:t>Resurgent India Bonds</a:t>
            </a:r>
          </a:p>
          <a:p>
            <a:pPr lvl="0"/>
            <a:r>
              <a:rPr lang="en-US" dirty="0"/>
              <a:t>7% capital Investment Bonds</a:t>
            </a:r>
          </a:p>
          <a:p>
            <a:pPr lvl="0"/>
            <a:r>
              <a:rPr lang="en-US" dirty="0"/>
              <a:t>Special Deposit Scheme 1981</a:t>
            </a:r>
          </a:p>
          <a:p>
            <a:endParaRPr lang="en-US" dirty="0"/>
          </a:p>
        </p:txBody>
      </p:sp>
    </p:spTree>
    <p:extLst>
      <p:ext uri="{BB962C8B-B14F-4D97-AF65-F5344CB8AC3E}">
        <p14:creationId xmlns:p14="http://schemas.microsoft.com/office/powerpoint/2010/main" val="2322380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rPr>
              <a:t>Death Cum Retirement Gratuity</a:t>
            </a:r>
            <a:endParaRPr lang="en-US" dirty="0">
              <a:solidFill>
                <a:srgbClr val="7030A0"/>
              </a:solidFill>
            </a:endParaRPr>
          </a:p>
        </p:txBody>
      </p:sp>
      <p:sp>
        <p:nvSpPr>
          <p:cNvPr id="3" name="Content Placeholder 2"/>
          <p:cNvSpPr>
            <a:spLocks noGrp="1"/>
          </p:cNvSpPr>
          <p:nvPr>
            <p:ph idx="1"/>
          </p:nvPr>
        </p:nvSpPr>
        <p:spPr>
          <a:xfrm>
            <a:off x="457200" y="1295400"/>
            <a:ext cx="8229600" cy="4830763"/>
          </a:xfrm>
        </p:spPr>
        <p:txBody>
          <a:bodyPr>
            <a:normAutofit fontScale="55000" lnSpcReduction="20000"/>
          </a:bodyPr>
          <a:lstStyle/>
          <a:p>
            <a:pPr marL="0" indent="0">
              <a:buNone/>
            </a:pPr>
            <a:r>
              <a:rPr lang="en-US" dirty="0" smtClean="0"/>
              <a:t>	Gratuity </a:t>
            </a:r>
            <a:r>
              <a:rPr lang="en-US" dirty="0"/>
              <a:t>means a gift or present for service. It is a gratuitous payment made by an employer to an employee. Now a days it is almost compulsory amount paid to the employees. The tax treatment of gratuity u/s 10(10) is as under</a:t>
            </a:r>
          </a:p>
          <a:p>
            <a:pPr>
              <a:buFont typeface="Wingdings" pitchFamily="2" charset="2"/>
              <a:buChar char="Ø"/>
            </a:pPr>
            <a:r>
              <a:rPr lang="en-US" b="1" i="1" dirty="0"/>
              <a:t>Government Employees</a:t>
            </a:r>
            <a:r>
              <a:rPr lang="en-US" dirty="0"/>
              <a:t> : Any gratuity received by the employees of Central Government or State Government or local authority, and members of the defense service and employees of LIC are totally exempt from income tax. </a:t>
            </a:r>
          </a:p>
          <a:p>
            <a:pPr>
              <a:buFont typeface="Wingdings" pitchFamily="2" charset="2"/>
              <a:buChar char="Ø"/>
            </a:pPr>
            <a:r>
              <a:rPr lang="en-US" b="1" i="1" dirty="0"/>
              <a:t>Non-Government employees</a:t>
            </a:r>
            <a:r>
              <a:rPr lang="en-US" dirty="0"/>
              <a:t> : Non-Government employees governed by the payment of gratuity Act 1972 is exempt up to the following limit whichever is less.</a:t>
            </a:r>
          </a:p>
          <a:p>
            <a:pPr lvl="0"/>
            <a:r>
              <a:rPr lang="en-US" dirty="0"/>
              <a:t>Actual gratuity received </a:t>
            </a:r>
          </a:p>
          <a:p>
            <a:pPr lvl="0"/>
            <a:r>
              <a:rPr lang="en-US" dirty="0"/>
              <a:t>Maximum up to </a:t>
            </a:r>
            <a:r>
              <a:rPr lang="en-US" dirty="0" err="1"/>
              <a:t>Rs</a:t>
            </a:r>
            <a:r>
              <a:rPr lang="en-US" dirty="0"/>
              <a:t>. 10,00,000</a:t>
            </a:r>
          </a:p>
          <a:p>
            <a:pPr lvl="0"/>
            <a:r>
              <a:rPr lang="en-US" dirty="0"/>
              <a:t>15 days salary (7 days in case of seasonal employees) based on salary last drawn for every completed year of service or part thereof in excess of 6 months.</a:t>
            </a:r>
          </a:p>
          <a:p>
            <a:pPr>
              <a:buFont typeface="Wingdings" pitchFamily="2" charset="2"/>
              <a:buChar char="Ø"/>
            </a:pPr>
            <a:r>
              <a:rPr lang="en-US" b="1" i="1" dirty="0"/>
              <a:t>Other Employees</a:t>
            </a:r>
            <a:r>
              <a:rPr lang="en-US" dirty="0"/>
              <a:t> : The exemption limit is the least of the following items</a:t>
            </a:r>
          </a:p>
          <a:p>
            <a:pPr lvl="0"/>
            <a:r>
              <a:rPr lang="en-US" dirty="0"/>
              <a:t>Actual gratuity received </a:t>
            </a:r>
          </a:p>
          <a:p>
            <a:pPr lvl="0"/>
            <a:r>
              <a:rPr lang="en-US" dirty="0"/>
              <a:t>Maximum up to </a:t>
            </a:r>
            <a:r>
              <a:rPr lang="en-US" dirty="0" err="1"/>
              <a:t>Rs</a:t>
            </a:r>
            <a:r>
              <a:rPr lang="en-US" dirty="0"/>
              <a:t>. 10,00,00</a:t>
            </a:r>
          </a:p>
          <a:p>
            <a:pPr lvl="0"/>
            <a:r>
              <a:rPr lang="en-US" dirty="0"/>
              <a:t>Half months  average salary for every completed year of service.</a:t>
            </a:r>
          </a:p>
          <a:p>
            <a:pPr marL="0" indent="0">
              <a:buNone/>
            </a:pPr>
            <a:endParaRPr lang="en-US" dirty="0"/>
          </a:p>
        </p:txBody>
      </p:sp>
    </p:spTree>
    <p:extLst>
      <p:ext uri="{BB962C8B-B14F-4D97-AF65-F5344CB8AC3E}">
        <p14:creationId xmlns:p14="http://schemas.microsoft.com/office/powerpoint/2010/main" val="4187031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Commuted Pension : u/s 10 (10A)</a:t>
            </a:r>
            <a:r>
              <a:rPr lang="en-US" dirty="0"/>
              <a:t/>
            </a:r>
            <a:br>
              <a:rPr lang="en-US" dirty="0"/>
            </a:br>
            <a:endParaRPr lang="en-US" dirty="0"/>
          </a:p>
        </p:txBody>
      </p:sp>
      <p:sp>
        <p:nvSpPr>
          <p:cNvPr id="3" name="Content Placeholder 2"/>
          <p:cNvSpPr>
            <a:spLocks noGrp="1"/>
          </p:cNvSpPr>
          <p:nvPr>
            <p:ph idx="1"/>
          </p:nvPr>
        </p:nvSpPr>
        <p:spPr>
          <a:xfrm>
            <a:off x="457200" y="1066800"/>
            <a:ext cx="8229600" cy="5059363"/>
          </a:xfrm>
        </p:spPr>
        <p:txBody>
          <a:bodyPr>
            <a:normAutofit fontScale="70000" lnSpcReduction="20000"/>
          </a:bodyPr>
          <a:lstStyle/>
          <a:p>
            <a:pPr marL="0" indent="0">
              <a:buNone/>
            </a:pPr>
            <a:r>
              <a:rPr lang="en-US" b="1" dirty="0" smtClean="0">
                <a:solidFill>
                  <a:srgbClr val="FF0000"/>
                </a:solidFill>
              </a:rPr>
              <a:t>                         Commuted </a:t>
            </a:r>
            <a:r>
              <a:rPr lang="en-US" b="1" dirty="0">
                <a:solidFill>
                  <a:srgbClr val="FF0000"/>
                </a:solidFill>
              </a:rPr>
              <a:t>Pension : u/s 10 (10A)</a:t>
            </a:r>
            <a:endParaRPr lang="en-US" dirty="0">
              <a:solidFill>
                <a:srgbClr val="FF0000"/>
              </a:solidFill>
            </a:endParaRPr>
          </a:p>
          <a:p>
            <a:r>
              <a:rPr lang="en-US" dirty="0"/>
              <a:t>Pension is a periodical payment made by the employer after the retirement / death of employees. Pension is fully taxable in the hands of employees. However the certain employers allow the pension to be commuted fully or partly . Commuted of pension means in lieu of pension a lump sum amount is made to the employee. In such case ,</a:t>
            </a:r>
            <a:r>
              <a:rPr lang="en-US" dirty="0" err="1"/>
              <a:t>uncommuted</a:t>
            </a:r>
            <a:r>
              <a:rPr lang="en-US" dirty="0"/>
              <a:t> part of pension is taxable, but commuted value of pension is exempt from tax as follows</a:t>
            </a:r>
          </a:p>
          <a:p>
            <a:pPr lvl="0"/>
            <a:r>
              <a:rPr lang="en-US" i="1" dirty="0"/>
              <a:t>Government Employees</a:t>
            </a:r>
            <a:r>
              <a:rPr lang="en-US" dirty="0"/>
              <a:t> : </a:t>
            </a:r>
            <a:r>
              <a:rPr lang="en-US" dirty="0" err="1"/>
              <a:t>ForGovernment</a:t>
            </a:r>
            <a:r>
              <a:rPr lang="en-US" dirty="0"/>
              <a:t> Employees the commuted value of pension is totally exempt</a:t>
            </a:r>
          </a:p>
          <a:p>
            <a:pPr lvl="0"/>
            <a:r>
              <a:rPr lang="en-US" i="1" dirty="0"/>
              <a:t>Non-Government employees :</a:t>
            </a:r>
            <a:r>
              <a:rPr lang="en-US" dirty="0"/>
              <a:t>i) if the employee is not in receipt  of the gratuity benefit, the commuted value of 1/2 of the pension is exempt. and ii) if the employee is in receipt  of the gratuity benefit, the commuted value of 1/3 of the pension is exempt.</a:t>
            </a:r>
          </a:p>
          <a:p>
            <a:endParaRPr lang="en-US" dirty="0"/>
          </a:p>
        </p:txBody>
      </p:sp>
    </p:spTree>
    <p:extLst>
      <p:ext uri="{BB962C8B-B14F-4D97-AF65-F5344CB8AC3E}">
        <p14:creationId xmlns:p14="http://schemas.microsoft.com/office/powerpoint/2010/main" val="2154137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Deductions and Exemptions : (U/S 80C to 80U)</a:t>
            </a:r>
            <a:r>
              <a:rPr lang="en-US" dirty="0"/>
              <a:t/>
            </a:r>
            <a:br>
              <a:rPr lang="en-US" dirty="0"/>
            </a:br>
            <a:endParaRPr lang="en-US" dirty="0"/>
          </a:p>
        </p:txBody>
      </p:sp>
      <p:sp>
        <p:nvSpPr>
          <p:cNvPr id="3" name="Content Placeholder 2"/>
          <p:cNvSpPr>
            <a:spLocks noGrp="1"/>
          </p:cNvSpPr>
          <p:nvPr>
            <p:ph idx="1"/>
          </p:nvPr>
        </p:nvSpPr>
        <p:spPr/>
        <p:txBody>
          <a:bodyPr>
            <a:noAutofit/>
          </a:bodyPr>
          <a:lstStyle/>
          <a:p>
            <a:pPr marL="0" indent="0">
              <a:buNone/>
            </a:pPr>
            <a:r>
              <a:rPr lang="en-US" sz="1600" b="1" dirty="0" smtClean="0"/>
              <a:t>	</a:t>
            </a:r>
            <a:r>
              <a:rPr lang="en-US" sz="1800" b="1" dirty="0" smtClean="0">
                <a:solidFill>
                  <a:srgbClr val="FF0000"/>
                </a:solidFill>
              </a:rPr>
              <a:t>Deductions </a:t>
            </a:r>
            <a:r>
              <a:rPr lang="en-US" sz="1800" b="1" dirty="0">
                <a:solidFill>
                  <a:srgbClr val="FF0000"/>
                </a:solidFill>
              </a:rPr>
              <a:t>and Exemptions : (U/S 80C to 80U)</a:t>
            </a:r>
            <a:endParaRPr lang="en-US" sz="1800" dirty="0">
              <a:solidFill>
                <a:srgbClr val="FF0000"/>
              </a:solidFill>
            </a:endParaRPr>
          </a:p>
          <a:p>
            <a:pPr marL="0" indent="0">
              <a:buNone/>
            </a:pPr>
            <a:r>
              <a:rPr lang="en-US" sz="1600" dirty="0"/>
              <a:t>        </a:t>
            </a:r>
            <a:r>
              <a:rPr lang="en-US" sz="1600" dirty="0" smtClean="0"/>
              <a:t>The </a:t>
            </a:r>
            <a:r>
              <a:rPr lang="en-US" sz="1600" dirty="0"/>
              <a:t>total income from all the heads of income before making any deductions or deductions allowed u/s 80 C to 80U is called as Gross Total Income. These deductions are specified in the income tax rules while computing income under different heads of income.</a:t>
            </a:r>
          </a:p>
          <a:p>
            <a:pPr marL="0" indent="0">
              <a:buNone/>
            </a:pPr>
            <a:r>
              <a:rPr lang="en-US" sz="1600" dirty="0"/>
              <a:t>         Thus, after making deductions allowed u/s 80C to 80U from Gross Total Income, the balance of income is called as Total Income or Total Taxable </a:t>
            </a:r>
            <a:r>
              <a:rPr lang="en-US" sz="1600" dirty="0" err="1"/>
              <a:t>Income.These</a:t>
            </a:r>
            <a:r>
              <a:rPr lang="en-US" sz="1600" dirty="0"/>
              <a:t> deductions are as follows.</a:t>
            </a:r>
          </a:p>
          <a:p>
            <a:pPr marL="0" lvl="0" indent="0">
              <a:buNone/>
            </a:pPr>
            <a:r>
              <a:rPr lang="en-US" sz="1600" b="1" dirty="0" smtClean="0"/>
              <a:t>	</a:t>
            </a:r>
            <a:r>
              <a:rPr lang="en-US" sz="1600" b="1" dirty="0" smtClean="0">
                <a:solidFill>
                  <a:srgbClr val="FF0000"/>
                </a:solidFill>
              </a:rPr>
              <a:t>Deduction </a:t>
            </a:r>
            <a:r>
              <a:rPr lang="en-US" sz="1600" b="1" dirty="0">
                <a:solidFill>
                  <a:srgbClr val="FF0000"/>
                </a:solidFill>
              </a:rPr>
              <a:t>in respect of LIC Premium, Contribution to PF: (u/s 80C)</a:t>
            </a:r>
            <a:endParaRPr lang="en-US" sz="1600" dirty="0">
              <a:solidFill>
                <a:srgbClr val="FF0000"/>
              </a:solidFill>
            </a:endParaRPr>
          </a:p>
          <a:p>
            <a:pPr marL="0" indent="0">
              <a:buNone/>
            </a:pPr>
            <a:r>
              <a:rPr lang="en-US" sz="1600" dirty="0"/>
              <a:t>         Out of amount paid or deposited under this scheme maximum </a:t>
            </a:r>
            <a:r>
              <a:rPr lang="en-US" sz="1600" dirty="0" err="1"/>
              <a:t>Rs</a:t>
            </a:r>
            <a:r>
              <a:rPr lang="en-US" sz="1600" dirty="0"/>
              <a:t>. 150000 allowed to an individual or an HUF to be deducted from GTI. Some important schemes are as under</a:t>
            </a:r>
          </a:p>
          <a:p>
            <a:pPr lvl="0"/>
            <a:r>
              <a:rPr lang="en-US" sz="1600" dirty="0"/>
              <a:t>LIC Premium paid not more than 20% of sum assured.</a:t>
            </a:r>
          </a:p>
          <a:p>
            <a:pPr lvl="0"/>
            <a:r>
              <a:rPr lang="en-US" sz="1600" dirty="0"/>
              <a:t>Contribution to PF</a:t>
            </a:r>
          </a:p>
          <a:p>
            <a:pPr lvl="0"/>
            <a:r>
              <a:rPr lang="en-US" sz="1600" dirty="0"/>
              <a:t>Subscription to National Saving Certificates</a:t>
            </a:r>
          </a:p>
          <a:p>
            <a:pPr lvl="0"/>
            <a:r>
              <a:rPr lang="en-US" sz="1600" dirty="0"/>
              <a:t>Subscription to any units of a Mutual Fund</a:t>
            </a:r>
          </a:p>
          <a:p>
            <a:pPr lvl="0"/>
            <a:r>
              <a:rPr lang="en-US" sz="1600" dirty="0"/>
              <a:t>Tuition Fees (Excluding developing fees or donations)</a:t>
            </a:r>
          </a:p>
          <a:p>
            <a:pPr lvl="0"/>
            <a:r>
              <a:rPr lang="en-US" sz="1600" dirty="0"/>
              <a:t>Repayment of Principal amount of Housing loan</a:t>
            </a:r>
          </a:p>
          <a:p>
            <a:pPr lvl="0"/>
            <a:r>
              <a:rPr lang="en-US" sz="1600" dirty="0"/>
              <a:t>Fixed deposits for at least 5 years , with a scheduled Bank</a:t>
            </a:r>
          </a:p>
          <a:p>
            <a:endParaRPr lang="en-US" sz="1600" dirty="0"/>
          </a:p>
        </p:txBody>
      </p:sp>
    </p:spTree>
    <p:extLst>
      <p:ext uri="{BB962C8B-B14F-4D97-AF65-F5344CB8AC3E}">
        <p14:creationId xmlns:p14="http://schemas.microsoft.com/office/powerpoint/2010/main" val="1963516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38200" y="685800"/>
            <a:ext cx="7620000" cy="1676400"/>
          </a:xfrm>
          <a:ln>
            <a:miter lim="800000"/>
            <a:headEnd/>
            <a:tailEnd/>
          </a:ln>
          <a:extLst/>
        </p:spPr>
        <p:txBody>
          <a:bodyPr>
            <a:normAutofit/>
          </a:bodyPr>
          <a:lstStyle/>
          <a:p>
            <a:pPr eaLnBrk="1" fontAlgn="auto" hangingPunct="1">
              <a:spcAft>
                <a:spcPts val="0"/>
              </a:spcAft>
              <a:defRPr/>
            </a:pPr>
            <a:r>
              <a:rPr lang="en-US" sz="6600" dirty="0" smtClean="0">
                <a:solidFill>
                  <a:srgbClr val="FF0000"/>
                </a:solidFill>
              </a:rPr>
              <a:t>Income Tax</a:t>
            </a:r>
            <a:endParaRPr lang="en-IN" sz="6600" dirty="0" smtClean="0">
              <a:solidFill>
                <a:srgbClr val="FF0000"/>
              </a:solidFill>
            </a:endParaRPr>
          </a:p>
        </p:txBody>
      </p:sp>
      <p:sp>
        <p:nvSpPr>
          <p:cNvPr id="2051" name="Rectangle 3"/>
          <p:cNvSpPr>
            <a:spLocks noGrp="1" noChangeArrowheads="1"/>
          </p:cNvSpPr>
          <p:nvPr>
            <p:ph type="subTitle" idx="1"/>
          </p:nvPr>
        </p:nvSpPr>
        <p:spPr>
          <a:xfrm>
            <a:off x="457200" y="2857500"/>
            <a:ext cx="8305800" cy="3143250"/>
          </a:xfrm>
          <a:solidFill>
            <a:schemeClr val="bg1"/>
          </a:solidFill>
        </p:spPr>
        <p:txBody>
          <a:bodyPr>
            <a:normAutofit fontScale="92500"/>
          </a:bodyPr>
          <a:lstStyle/>
          <a:p>
            <a:pPr marR="0" eaLnBrk="1" hangingPunct="1"/>
            <a:r>
              <a:rPr lang="en-US" sz="3600" b="1" dirty="0" smtClean="0">
                <a:solidFill>
                  <a:schemeClr val="tx1"/>
                </a:solidFill>
              </a:rPr>
              <a:t>Prepared By : </a:t>
            </a:r>
            <a:r>
              <a:rPr lang="en-US" sz="3600" b="1" dirty="0" smtClean="0">
                <a:solidFill>
                  <a:srgbClr val="00B050"/>
                </a:solidFill>
              </a:rPr>
              <a:t>Dr. </a:t>
            </a:r>
            <a:r>
              <a:rPr lang="en-US" sz="3600" b="1" dirty="0" err="1" smtClean="0">
                <a:solidFill>
                  <a:srgbClr val="00B050"/>
                </a:solidFill>
              </a:rPr>
              <a:t>Shivaji</a:t>
            </a:r>
            <a:r>
              <a:rPr lang="en-US" sz="3600" b="1" dirty="0" smtClean="0">
                <a:solidFill>
                  <a:srgbClr val="00B050"/>
                </a:solidFill>
              </a:rPr>
              <a:t> </a:t>
            </a:r>
            <a:r>
              <a:rPr lang="en-US" sz="3600" b="1" dirty="0" err="1" smtClean="0">
                <a:solidFill>
                  <a:srgbClr val="00B050"/>
                </a:solidFill>
              </a:rPr>
              <a:t>R.Pawar</a:t>
            </a:r>
            <a:endParaRPr lang="en-US" sz="3600" b="1" dirty="0" smtClean="0">
              <a:solidFill>
                <a:srgbClr val="00B050"/>
              </a:solidFill>
            </a:endParaRPr>
          </a:p>
          <a:p>
            <a:pPr marR="0" eaLnBrk="1" hangingPunct="1"/>
            <a:r>
              <a:rPr lang="en-US" b="1" dirty="0" err="1" smtClean="0">
                <a:solidFill>
                  <a:srgbClr val="7030A0"/>
                </a:solidFill>
              </a:rPr>
              <a:t>M.Com.,M.Phil.,G.D.C</a:t>
            </a:r>
            <a:r>
              <a:rPr lang="en-US" b="1" dirty="0" smtClean="0">
                <a:solidFill>
                  <a:srgbClr val="7030A0"/>
                </a:solidFill>
              </a:rPr>
              <a:t>.&amp; A.,</a:t>
            </a:r>
            <a:r>
              <a:rPr lang="en-US" b="1" dirty="0" err="1" smtClean="0">
                <a:solidFill>
                  <a:srgbClr val="7030A0"/>
                </a:solidFill>
              </a:rPr>
              <a:t>Ph.D</a:t>
            </a:r>
            <a:r>
              <a:rPr lang="en-US" b="1" dirty="0" smtClean="0">
                <a:solidFill>
                  <a:srgbClr val="7030A0"/>
                </a:solidFill>
              </a:rPr>
              <a:t>.</a:t>
            </a:r>
          </a:p>
          <a:p>
            <a:pPr marR="0" eaLnBrk="1" hangingPunct="1"/>
            <a:r>
              <a:rPr lang="en-US" b="1" i="1" dirty="0" smtClean="0">
                <a:solidFill>
                  <a:schemeClr val="tx1"/>
                </a:solidFill>
              </a:rPr>
              <a:t>Head Dept. of Commerce</a:t>
            </a:r>
            <a:r>
              <a:rPr lang="en-US" b="1" dirty="0" smtClean="0"/>
              <a:t>,</a:t>
            </a:r>
          </a:p>
          <a:p>
            <a:pPr marR="0" eaLnBrk="1" hangingPunct="1"/>
            <a:r>
              <a:rPr lang="en-US" b="1" dirty="0" smtClean="0"/>
              <a:t>Arts and Commerce College </a:t>
            </a:r>
            <a:r>
              <a:rPr lang="en-US" b="1" dirty="0" err="1" smtClean="0"/>
              <a:t>Kasegaon</a:t>
            </a:r>
            <a:endParaRPr lang="en-US" b="1" dirty="0" smtClean="0"/>
          </a:p>
          <a:p>
            <a:pPr marR="0" eaLnBrk="1" hangingPunct="1"/>
            <a:r>
              <a:rPr lang="en-US" b="1" dirty="0" smtClean="0"/>
              <a:t>Mob:8275377365     Email: srpawar65@gmail.com</a:t>
            </a:r>
            <a:endParaRPr lang="en-IN" b="1" dirty="0" smtClean="0"/>
          </a:p>
        </p:txBody>
      </p:sp>
    </p:spTree>
    <p:extLst>
      <p:ext uri="{BB962C8B-B14F-4D97-AF65-F5344CB8AC3E}">
        <p14:creationId xmlns:p14="http://schemas.microsoft.com/office/powerpoint/2010/main" val="1421504004"/>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ppt_w</p:attrName>
                                        </p:attrNameLst>
                                      </p:cBhvr>
                                      <p:tavLst>
                                        <p:tav tm="0">
                                          <p:val>
                                            <p:strVal val="#ppt_w*0.70"/>
                                          </p:val>
                                        </p:tav>
                                        <p:tav tm="100000">
                                          <p:val>
                                            <p:strVal val="#ppt_w"/>
                                          </p:val>
                                        </p:tav>
                                      </p:tavLst>
                                    </p:anim>
                                    <p:anim calcmode="lin" valueType="num">
                                      <p:cBhvr>
                                        <p:cTn id="8" dur="1000" fill="hold"/>
                                        <p:tgtEl>
                                          <p:spTgt spid="2050"/>
                                        </p:tgtEl>
                                        <p:attrNameLst>
                                          <p:attrName>ppt_h</p:attrName>
                                        </p:attrNameLst>
                                      </p:cBhvr>
                                      <p:tavLst>
                                        <p:tav tm="0">
                                          <p:val>
                                            <p:strVal val="#ppt_h"/>
                                          </p:val>
                                        </p:tav>
                                        <p:tav tm="100000">
                                          <p:val>
                                            <p:strVal val="#ppt_h"/>
                                          </p:val>
                                        </p:tav>
                                      </p:tavLst>
                                    </p:anim>
                                    <p:animEffect transition="in" filter="fade">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051">
                                            <p:bg/>
                                          </p:spTgt>
                                        </p:tgtEl>
                                        <p:attrNameLst>
                                          <p:attrName>style.visibility</p:attrName>
                                        </p:attrNameLst>
                                      </p:cBhvr>
                                      <p:to>
                                        <p:strVal val="visible"/>
                                      </p:to>
                                    </p:set>
                                    <p:animEffect transition="in" filter="fade">
                                      <p:cBhvr>
                                        <p:cTn id="14" dur="2000"/>
                                        <p:tgtEl>
                                          <p:spTgt spid="2051">
                                            <p:bg/>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051">
                                            <p:txEl>
                                              <p:pRg st="0" end="0"/>
                                            </p:txEl>
                                          </p:spTgt>
                                        </p:tgtEl>
                                        <p:attrNameLst>
                                          <p:attrName>style.visibility</p:attrName>
                                        </p:attrNameLst>
                                      </p:cBhvr>
                                      <p:to>
                                        <p:strVal val="visible"/>
                                      </p:to>
                                    </p:set>
                                    <p:animEffect transition="in" filter="fade">
                                      <p:cBhvr>
                                        <p:cTn id="17" dur="2000"/>
                                        <p:tgtEl>
                                          <p:spTgt spid="2051">
                                            <p:txEl>
                                              <p:pRg st="0" end="0"/>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051">
                                            <p:txEl>
                                              <p:pRg st="1" end="1"/>
                                            </p:txEl>
                                          </p:spTgt>
                                        </p:tgtEl>
                                        <p:attrNameLst>
                                          <p:attrName>style.visibility</p:attrName>
                                        </p:attrNameLst>
                                      </p:cBhvr>
                                      <p:to>
                                        <p:strVal val="visible"/>
                                      </p:to>
                                    </p:set>
                                    <p:animEffect transition="in" filter="fade">
                                      <p:cBhvr>
                                        <p:cTn id="20" dur="2000"/>
                                        <p:tgtEl>
                                          <p:spTgt spid="2051">
                                            <p:txEl>
                                              <p:pRg st="1" end="1"/>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051">
                                            <p:txEl>
                                              <p:pRg st="2" end="2"/>
                                            </p:txEl>
                                          </p:spTgt>
                                        </p:tgtEl>
                                        <p:attrNameLst>
                                          <p:attrName>style.visibility</p:attrName>
                                        </p:attrNameLst>
                                      </p:cBhvr>
                                      <p:to>
                                        <p:strVal val="visible"/>
                                      </p:to>
                                    </p:set>
                                    <p:animEffect transition="in" filter="fade">
                                      <p:cBhvr>
                                        <p:cTn id="23" dur="2000"/>
                                        <p:tgtEl>
                                          <p:spTgt spid="2051">
                                            <p:txEl>
                                              <p:pRg st="2" end="2"/>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051">
                                            <p:txEl>
                                              <p:pRg st="3" end="3"/>
                                            </p:txEl>
                                          </p:spTgt>
                                        </p:tgtEl>
                                        <p:attrNameLst>
                                          <p:attrName>style.visibility</p:attrName>
                                        </p:attrNameLst>
                                      </p:cBhvr>
                                      <p:to>
                                        <p:strVal val="visible"/>
                                      </p:to>
                                    </p:set>
                                    <p:animEffect transition="in" filter="fade">
                                      <p:cBhvr>
                                        <p:cTn id="26" dur="2000"/>
                                        <p:tgtEl>
                                          <p:spTgt spid="2051">
                                            <p:txEl>
                                              <p:pRg st="3" end="3"/>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051">
                                            <p:txEl>
                                              <p:pRg st="4" end="4"/>
                                            </p:txEl>
                                          </p:spTgt>
                                        </p:tgtEl>
                                        <p:attrNameLst>
                                          <p:attrName>style.visibility</p:attrName>
                                        </p:attrNameLst>
                                      </p:cBhvr>
                                      <p:to>
                                        <p:strVal val="visible"/>
                                      </p:to>
                                    </p:set>
                                    <p:animEffect transition="in" filter="fade">
                                      <p:cBhvr>
                                        <p:cTn id="29" dur="2000"/>
                                        <p:tgtEl>
                                          <p:spTgt spid="205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allAtOnce"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3400"/>
            <a:ext cx="8382000" cy="4801314"/>
          </a:xfrm>
          <a:prstGeom prst="rect">
            <a:avLst/>
          </a:prstGeom>
        </p:spPr>
        <p:txBody>
          <a:bodyPr wrap="square">
            <a:spAutoFit/>
          </a:bodyPr>
          <a:lstStyle/>
          <a:p>
            <a:pPr lvl="0"/>
            <a:endParaRPr lang="en-US" b="1" dirty="0"/>
          </a:p>
          <a:p>
            <a:pPr lvl="0"/>
            <a:r>
              <a:rPr lang="en-US" sz="2400" b="1" dirty="0" smtClean="0">
                <a:solidFill>
                  <a:srgbClr val="FF0000"/>
                </a:solidFill>
              </a:rPr>
              <a:t>Deduction </a:t>
            </a:r>
            <a:r>
              <a:rPr lang="en-US" sz="2400" b="1" dirty="0">
                <a:solidFill>
                  <a:srgbClr val="FF0000"/>
                </a:solidFill>
              </a:rPr>
              <a:t>in respect of Medical Insurance Premium :(u/s 80D)</a:t>
            </a:r>
            <a:endParaRPr lang="en-US" sz="2400" dirty="0">
              <a:solidFill>
                <a:srgbClr val="FF0000"/>
              </a:solidFill>
            </a:endParaRPr>
          </a:p>
          <a:p>
            <a:r>
              <a:rPr lang="en-US" sz="2400" dirty="0"/>
              <a:t>        A sum of </a:t>
            </a:r>
            <a:r>
              <a:rPr lang="en-US" sz="2400" dirty="0" err="1"/>
              <a:t>Rs</a:t>
            </a:r>
            <a:r>
              <a:rPr lang="en-US" sz="2400" dirty="0"/>
              <a:t>. 25000 (In case of senior citizen </a:t>
            </a:r>
            <a:r>
              <a:rPr lang="en-US" sz="2400" dirty="0" err="1"/>
              <a:t>Rs</a:t>
            </a:r>
            <a:r>
              <a:rPr lang="en-US" sz="2400" dirty="0"/>
              <a:t>. 30000) paid by an assesse during the previous year as a Medical Insurance Premium i.e. health policy  is allowed for deduction. It is allowed for his health or his spouse or dependent parents and children. </a:t>
            </a:r>
          </a:p>
          <a:p>
            <a:pPr lvl="0"/>
            <a:r>
              <a:rPr lang="en-US" sz="2400" b="1" dirty="0">
                <a:solidFill>
                  <a:srgbClr val="FF0000"/>
                </a:solidFill>
              </a:rPr>
              <a:t>Deduction in respect of maintenance including Medical Treatment of Handicapped dependent: (u/s 80DD) </a:t>
            </a:r>
            <a:endParaRPr lang="en-US" sz="2400" dirty="0">
              <a:solidFill>
                <a:srgbClr val="FF0000"/>
              </a:solidFill>
            </a:endParaRPr>
          </a:p>
          <a:p>
            <a:r>
              <a:rPr lang="en-US" sz="2400" dirty="0"/>
              <a:t>           The expenditure incurred by way of maintenance or medical treatment of handicapped dependent, such amount shall not exceed </a:t>
            </a:r>
            <a:r>
              <a:rPr lang="en-US" sz="2400" dirty="0" err="1"/>
              <a:t>Rs</a:t>
            </a:r>
            <a:r>
              <a:rPr lang="en-US" sz="2400" dirty="0"/>
              <a:t>. 75000 is allowed for deduction. In case of serious disability it shall be allowed up to Rs.125000</a:t>
            </a:r>
          </a:p>
          <a:p>
            <a:r>
              <a:rPr lang="en-US" sz="2400" dirty="0"/>
              <a:t> </a:t>
            </a:r>
            <a:endParaRPr lang="en-US" sz="2400" dirty="0"/>
          </a:p>
        </p:txBody>
      </p:sp>
    </p:spTree>
    <p:extLst>
      <p:ext uri="{BB962C8B-B14F-4D97-AF65-F5344CB8AC3E}">
        <p14:creationId xmlns:p14="http://schemas.microsoft.com/office/powerpoint/2010/main" val="8155521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028343"/>
            <a:ext cx="7467600" cy="5262979"/>
          </a:xfrm>
          <a:prstGeom prst="rect">
            <a:avLst/>
          </a:prstGeom>
        </p:spPr>
        <p:txBody>
          <a:bodyPr wrap="square">
            <a:spAutoFit/>
          </a:bodyPr>
          <a:lstStyle/>
          <a:p>
            <a:pPr lvl="0"/>
            <a:r>
              <a:rPr lang="en-US" sz="2400" b="1" dirty="0">
                <a:solidFill>
                  <a:srgbClr val="FF0000"/>
                </a:solidFill>
              </a:rPr>
              <a:t>Deduction in respect of Medical Treatment: (u/s 80DDB) </a:t>
            </a:r>
            <a:endParaRPr lang="en-US" sz="2400" dirty="0">
              <a:solidFill>
                <a:srgbClr val="FF0000"/>
              </a:solidFill>
            </a:endParaRPr>
          </a:p>
          <a:p>
            <a:r>
              <a:rPr lang="en-US" sz="2400" dirty="0"/>
              <a:t>          The expenses incurred during the year for the medical treatment of specified diseases for himself or a dependent relatives is allowed as a deduction from GTI. The maximum amount of deduction is </a:t>
            </a:r>
            <a:r>
              <a:rPr lang="en-US" sz="2400" dirty="0" err="1"/>
              <a:t>Rs</a:t>
            </a:r>
            <a:r>
              <a:rPr lang="en-US" sz="2400" dirty="0"/>
              <a:t>. 40000 (In case of senior citizen Rs.60000) or actual expenditure whichever is less. Some specified diseases are AIDS, Chronic renal failure, </a:t>
            </a:r>
            <a:r>
              <a:rPr lang="en-US" sz="2400" dirty="0" err="1"/>
              <a:t>Thalassaemia</a:t>
            </a:r>
            <a:r>
              <a:rPr lang="en-US" sz="2400" dirty="0"/>
              <a:t> etc.)</a:t>
            </a:r>
          </a:p>
          <a:p>
            <a:pPr lvl="0"/>
            <a:r>
              <a:rPr lang="en-US" sz="2400" b="1" dirty="0">
                <a:solidFill>
                  <a:srgbClr val="FF0000"/>
                </a:solidFill>
              </a:rPr>
              <a:t>Deduction in respect of Permanent Physical Disability : (u/s 80U) </a:t>
            </a:r>
            <a:endParaRPr lang="en-US" sz="2400" dirty="0">
              <a:solidFill>
                <a:srgbClr val="FF0000"/>
              </a:solidFill>
            </a:endParaRPr>
          </a:p>
          <a:p>
            <a:r>
              <a:rPr lang="en-US" sz="2400" dirty="0"/>
              <a:t>A resident individual who is totally or partly blind or suffers from permanent physical disability is entitled to deduction of </a:t>
            </a:r>
            <a:r>
              <a:rPr lang="en-US" sz="2400" dirty="0" err="1"/>
              <a:t>Rs</a:t>
            </a:r>
            <a:r>
              <a:rPr lang="en-US" sz="2400" dirty="0"/>
              <a:t>. 75000 (in case of severe disability Rs.125000) while computing his total income.</a:t>
            </a:r>
            <a:endParaRPr lang="en-US" sz="2400" dirty="0"/>
          </a:p>
        </p:txBody>
      </p:sp>
    </p:spTree>
    <p:extLst>
      <p:ext uri="{BB962C8B-B14F-4D97-AF65-F5344CB8AC3E}">
        <p14:creationId xmlns:p14="http://schemas.microsoft.com/office/powerpoint/2010/main" val="23441807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pPr lvl="0"/>
            <a:r>
              <a:rPr lang="en-US" sz="3200" b="1" dirty="0">
                <a:solidFill>
                  <a:srgbClr val="FF0000"/>
                </a:solidFill>
              </a:rPr>
              <a:t>Deduction in respect of Donation: (u/s 80G) </a:t>
            </a:r>
            <a:r>
              <a:rPr lang="en-US" sz="3200" dirty="0">
                <a:solidFill>
                  <a:srgbClr val="FF0000"/>
                </a:solidFill>
              </a:rPr>
              <a:t/>
            </a:r>
            <a:br>
              <a:rPr lang="en-US" sz="3200" dirty="0">
                <a:solidFill>
                  <a:srgbClr val="FF0000"/>
                </a:solidFill>
              </a:rPr>
            </a:br>
            <a:endParaRPr lang="en-US" sz="3200" dirty="0">
              <a:solidFill>
                <a:srgbClr val="FF0000"/>
              </a:solidFill>
            </a:endParaRPr>
          </a:p>
        </p:txBody>
      </p:sp>
      <p:sp>
        <p:nvSpPr>
          <p:cNvPr id="3" name="Content Placeholder 2"/>
          <p:cNvSpPr>
            <a:spLocks noGrp="1"/>
          </p:cNvSpPr>
          <p:nvPr>
            <p:ph idx="1"/>
          </p:nvPr>
        </p:nvSpPr>
        <p:spPr>
          <a:xfrm>
            <a:off x="457200" y="914400"/>
            <a:ext cx="8229600" cy="5211763"/>
          </a:xfrm>
        </p:spPr>
        <p:txBody>
          <a:bodyPr>
            <a:noAutofit/>
          </a:bodyPr>
          <a:lstStyle/>
          <a:p>
            <a:pPr marL="0" lvl="0" indent="0">
              <a:buNone/>
            </a:pPr>
            <a:r>
              <a:rPr lang="en-US" sz="1400" dirty="0" smtClean="0"/>
              <a:t>         The </a:t>
            </a:r>
            <a:r>
              <a:rPr lang="en-US" sz="1400" dirty="0"/>
              <a:t>donation given by assesse during previous year for any specified fund or institution is allowed for deduction. it is as follows</a:t>
            </a:r>
            <a:r>
              <a:rPr lang="en-US" sz="1400" dirty="0" smtClean="0"/>
              <a:t>.</a:t>
            </a:r>
            <a:r>
              <a:rPr lang="en-US" sz="1400" dirty="0"/>
              <a:t> </a:t>
            </a:r>
          </a:p>
          <a:p>
            <a:pPr lvl="0"/>
            <a:r>
              <a:rPr lang="en-US" sz="1400" dirty="0"/>
              <a:t>100% deduction is allowed in respect of contribution to following funds</a:t>
            </a:r>
          </a:p>
          <a:p>
            <a:pPr lvl="0"/>
            <a:r>
              <a:rPr lang="en-US" sz="1400" dirty="0"/>
              <a:t>National Defense Fund</a:t>
            </a:r>
          </a:p>
          <a:p>
            <a:pPr lvl="0"/>
            <a:r>
              <a:rPr lang="en-US" sz="1400" dirty="0"/>
              <a:t>PM’s National Relief Fund</a:t>
            </a:r>
          </a:p>
          <a:p>
            <a:pPr lvl="0"/>
            <a:r>
              <a:rPr lang="en-US" sz="1400" dirty="0"/>
              <a:t>PM’s Earthquake Relief Fund</a:t>
            </a:r>
          </a:p>
          <a:p>
            <a:pPr lvl="0"/>
            <a:r>
              <a:rPr lang="en-US" sz="1400" dirty="0"/>
              <a:t>CM’s Earthquake Relief Fund</a:t>
            </a:r>
          </a:p>
          <a:p>
            <a:pPr lvl="0"/>
            <a:r>
              <a:rPr lang="en-US" sz="1400" dirty="0"/>
              <a:t>CM’s Relief Fund</a:t>
            </a:r>
          </a:p>
          <a:p>
            <a:pPr lvl="0"/>
            <a:r>
              <a:rPr lang="en-US" sz="1400" dirty="0"/>
              <a:t>National Sports Fund</a:t>
            </a:r>
          </a:p>
          <a:p>
            <a:pPr lvl="0"/>
            <a:r>
              <a:rPr lang="en-US" sz="1400" dirty="0"/>
              <a:t>National Foundation for Communal Harmony</a:t>
            </a:r>
          </a:p>
          <a:p>
            <a:pPr lvl="0"/>
            <a:r>
              <a:rPr lang="en-US" sz="1400" dirty="0" err="1"/>
              <a:t>Zila</a:t>
            </a:r>
            <a:r>
              <a:rPr lang="en-US" sz="1400" dirty="0"/>
              <a:t> </a:t>
            </a:r>
            <a:r>
              <a:rPr lang="en-US" sz="1400" dirty="0" err="1"/>
              <a:t>Saksharta</a:t>
            </a:r>
            <a:r>
              <a:rPr lang="en-US" sz="1400" dirty="0"/>
              <a:t> </a:t>
            </a:r>
            <a:r>
              <a:rPr lang="en-US" sz="1400" dirty="0" err="1"/>
              <a:t>Samiti</a:t>
            </a:r>
            <a:endParaRPr lang="en-US" sz="1400" dirty="0"/>
          </a:p>
          <a:p>
            <a:pPr lvl="0"/>
            <a:r>
              <a:rPr lang="en-US" sz="1400" dirty="0"/>
              <a:t>Central Welfare Fund for Army, navy and Air Force</a:t>
            </a:r>
          </a:p>
          <a:p>
            <a:pPr lvl="0"/>
            <a:r>
              <a:rPr lang="en-US" sz="1400" dirty="0"/>
              <a:t>50% deduction is allowed for following donations</a:t>
            </a:r>
          </a:p>
          <a:p>
            <a:pPr lvl="0"/>
            <a:r>
              <a:rPr lang="en-US" sz="1400" dirty="0"/>
              <a:t>PM’s Draught Relief Fund</a:t>
            </a:r>
          </a:p>
          <a:p>
            <a:pPr lvl="0"/>
            <a:r>
              <a:rPr lang="en-US" sz="1400" dirty="0" err="1"/>
              <a:t>Jawahalal</a:t>
            </a:r>
            <a:r>
              <a:rPr lang="en-US" sz="1400" dirty="0"/>
              <a:t> </a:t>
            </a:r>
            <a:r>
              <a:rPr lang="en-US" sz="1400" dirty="0" err="1"/>
              <a:t>Neharu</a:t>
            </a:r>
            <a:r>
              <a:rPr lang="en-US" sz="1400" dirty="0"/>
              <a:t> National Memorial Fund</a:t>
            </a:r>
          </a:p>
          <a:p>
            <a:pPr lvl="0"/>
            <a:r>
              <a:rPr lang="en-US" sz="1400" dirty="0"/>
              <a:t>Indira Gandhi Memorial Trust</a:t>
            </a:r>
          </a:p>
          <a:p>
            <a:pPr lvl="0"/>
            <a:r>
              <a:rPr lang="en-US" sz="1400" dirty="0"/>
              <a:t>Rajiv Gandhi Foundation</a:t>
            </a:r>
          </a:p>
          <a:p>
            <a:pPr lvl="0"/>
            <a:r>
              <a:rPr lang="en-US" sz="1400" dirty="0"/>
              <a:t>Any Temple, Mosque, </a:t>
            </a:r>
            <a:r>
              <a:rPr lang="en-US" sz="1400" dirty="0" err="1"/>
              <a:t>Gurudwar</a:t>
            </a:r>
            <a:r>
              <a:rPr lang="en-US" sz="1400" dirty="0"/>
              <a:t>, Church etc.</a:t>
            </a:r>
          </a:p>
          <a:p>
            <a:pPr lvl="0"/>
            <a:r>
              <a:rPr lang="en-US" sz="1400" dirty="0"/>
              <a:t>National Children Fund</a:t>
            </a:r>
          </a:p>
          <a:p>
            <a:r>
              <a:rPr lang="en-US" sz="1400" dirty="0"/>
              <a:t>Some of the donations should not exceed 10% of the GTI. The donation made in kind do not qualify for deduction. </a:t>
            </a:r>
          </a:p>
          <a:p>
            <a:endParaRPr lang="en-US" sz="1400" dirty="0"/>
          </a:p>
        </p:txBody>
      </p:sp>
    </p:spTree>
    <p:extLst>
      <p:ext uri="{BB962C8B-B14F-4D97-AF65-F5344CB8AC3E}">
        <p14:creationId xmlns:p14="http://schemas.microsoft.com/office/powerpoint/2010/main" val="296370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2800" b="1" dirty="0">
                <a:solidFill>
                  <a:srgbClr val="FF0000"/>
                </a:solidFill>
              </a:rPr>
              <a:t>Income from Salary</a:t>
            </a:r>
            <a:r>
              <a:rPr lang="en-US" sz="2800" dirty="0">
                <a:solidFill>
                  <a:srgbClr val="FF0000"/>
                </a:solidFill>
              </a:rPr>
              <a:t/>
            </a:r>
            <a:br>
              <a:rPr lang="en-US" sz="2800" dirty="0">
                <a:solidFill>
                  <a:srgbClr val="FF0000"/>
                </a:solidFill>
              </a:rPr>
            </a:br>
            <a:endParaRPr lang="en-US" sz="2800" dirty="0">
              <a:solidFill>
                <a:srgbClr val="FF0000"/>
              </a:solidFill>
            </a:endParaRPr>
          </a:p>
        </p:txBody>
      </p:sp>
      <p:sp>
        <p:nvSpPr>
          <p:cNvPr id="3" name="Content Placeholder 2"/>
          <p:cNvSpPr>
            <a:spLocks noGrp="1"/>
          </p:cNvSpPr>
          <p:nvPr>
            <p:ph idx="1"/>
          </p:nvPr>
        </p:nvSpPr>
        <p:spPr>
          <a:xfrm>
            <a:off x="457200" y="914400"/>
            <a:ext cx="8229600" cy="5211763"/>
          </a:xfrm>
        </p:spPr>
        <p:txBody>
          <a:bodyPr>
            <a:normAutofit fontScale="47500" lnSpcReduction="20000"/>
          </a:bodyPr>
          <a:lstStyle/>
          <a:p>
            <a:pPr marL="0" indent="0">
              <a:buNone/>
            </a:pPr>
            <a:r>
              <a:rPr lang="en-US" dirty="0"/>
              <a:t> </a:t>
            </a:r>
          </a:p>
          <a:p>
            <a:r>
              <a:rPr lang="en-US" sz="3400" dirty="0"/>
              <a:t>The statute enjoins every employer to estimate the liability of tax deductible at source and to deduct tax at an average rate. For this the employer is required to determine the salary payable to the employee and accordingly compute the tax liability. </a:t>
            </a:r>
          </a:p>
          <a:p>
            <a:r>
              <a:rPr lang="en-US" sz="3400" dirty="0"/>
              <a:t> “Salary means any payment made by the employer to the at regular intervals for manual or non-manual services rendered as per the written or oral contract of employment”.</a:t>
            </a:r>
          </a:p>
          <a:p>
            <a:r>
              <a:rPr lang="en-US" sz="3400" dirty="0"/>
              <a:t>Salary   is   said   to   be   the remuneration received by or accruing to an individual for service rendered as a result of an express or implied contract. The statute, gives an inclusive but not exhaustive definition  of salary.</a:t>
            </a:r>
          </a:p>
          <a:p>
            <a:r>
              <a:rPr lang="en-US" sz="3400" dirty="0"/>
              <a:t> As  per  sec   17(1),   salary  includes therein: </a:t>
            </a:r>
          </a:p>
          <a:p>
            <a:pPr marL="0" lvl="0" indent="0">
              <a:buNone/>
            </a:pPr>
            <a:r>
              <a:rPr lang="en-US" sz="3400" dirty="0" smtClean="0"/>
              <a:t>(i)   Basic </a:t>
            </a:r>
            <a:r>
              <a:rPr lang="en-US" sz="3400" dirty="0"/>
              <a:t>, DA, DP, Wages; </a:t>
            </a:r>
          </a:p>
          <a:p>
            <a:pPr marL="571500" lvl="0" indent="-571500">
              <a:buAutoNum type="romanLcParenBoth" startAt="2"/>
            </a:pPr>
            <a:r>
              <a:rPr lang="en-US" sz="3400" dirty="0" smtClean="0"/>
              <a:t>Taxable </a:t>
            </a:r>
            <a:r>
              <a:rPr lang="en-US" sz="3400" dirty="0"/>
              <a:t>Allowances- Entertainment allowance, Education allowance, Medical allowance, </a:t>
            </a:r>
            <a:r>
              <a:rPr lang="en-US" sz="3400" dirty="0" smtClean="0"/>
              <a:t> HRA</a:t>
            </a:r>
            <a:r>
              <a:rPr lang="en-US" sz="3400" dirty="0"/>
              <a:t>, </a:t>
            </a:r>
            <a:endParaRPr lang="en-US" sz="3400" dirty="0" smtClean="0"/>
          </a:p>
          <a:p>
            <a:pPr marL="571500" lvl="0" indent="-571500">
              <a:buAutoNum type="romanLcParenBoth" startAt="2"/>
            </a:pPr>
            <a:r>
              <a:rPr lang="en-US" sz="3400" dirty="0" smtClean="0"/>
              <a:t>CCA</a:t>
            </a:r>
            <a:r>
              <a:rPr lang="en-US" sz="3400" dirty="0"/>
              <a:t>, Warden allowance, Project Allowance, Lunch </a:t>
            </a:r>
            <a:r>
              <a:rPr lang="en-US" sz="3400" dirty="0" err="1"/>
              <a:t>Allowance,Family</a:t>
            </a:r>
            <a:r>
              <a:rPr lang="en-US" sz="3400" dirty="0"/>
              <a:t> Allowance etc.</a:t>
            </a:r>
          </a:p>
          <a:p>
            <a:pPr marL="0" indent="0">
              <a:buNone/>
            </a:pPr>
            <a:r>
              <a:rPr lang="en-US" sz="3400" dirty="0" smtClean="0"/>
              <a:t>(</a:t>
            </a:r>
            <a:r>
              <a:rPr lang="en-US" sz="3400" dirty="0"/>
              <a:t>iii)    Gratuity; Annuity or pension</a:t>
            </a:r>
          </a:p>
          <a:p>
            <a:pPr marL="0" indent="0">
              <a:buNone/>
            </a:pPr>
            <a:r>
              <a:rPr lang="en-US" sz="3400" dirty="0"/>
              <a:t>(iv)     Fees, commission, perquisites or profits in lieu of salary; </a:t>
            </a:r>
          </a:p>
          <a:p>
            <a:pPr marL="0" indent="0">
              <a:buNone/>
            </a:pPr>
            <a:r>
              <a:rPr lang="en-US" sz="3400" dirty="0"/>
              <a:t> (v)     Advance salary;</a:t>
            </a:r>
          </a:p>
          <a:p>
            <a:pPr marL="0" indent="0">
              <a:buNone/>
            </a:pPr>
            <a:r>
              <a:rPr lang="en-US" sz="3400" dirty="0"/>
              <a:t>(vi)    Receipt from provident fund;  </a:t>
            </a:r>
          </a:p>
          <a:p>
            <a:pPr marL="0" indent="0">
              <a:buNone/>
            </a:pPr>
            <a:r>
              <a:rPr lang="en-US" sz="3400" dirty="0"/>
              <a:t> </a:t>
            </a:r>
            <a:r>
              <a:rPr lang="en-US" sz="3400" dirty="0" smtClean="0"/>
              <a:t>(</a:t>
            </a:r>
            <a:r>
              <a:rPr lang="en-US" sz="3400" dirty="0"/>
              <a:t>vii)    Contribution   of employer   to   a   RPF  in excess of prescribed limit; </a:t>
            </a:r>
          </a:p>
          <a:p>
            <a:pPr marL="0" indent="0">
              <a:buNone/>
            </a:pPr>
            <a:r>
              <a:rPr lang="en-US" sz="3400" dirty="0"/>
              <a:t> </a:t>
            </a:r>
            <a:r>
              <a:rPr lang="en-US" sz="3400" dirty="0" smtClean="0"/>
              <a:t>(</a:t>
            </a:r>
            <a:r>
              <a:rPr lang="en-US" sz="3400" dirty="0"/>
              <a:t>viii)   Leave encashment; </a:t>
            </a:r>
          </a:p>
          <a:p>
            <a:pPr marL="0" indent="0">
              <a:buNone/>
            </a:pPr>
            <a:r>
              <a:rPr lang="en-US" sz="3400" dirty="0" smtClean="0"/>
              <a:t> </a:t>
            </a:r>
            <a:r>
              <a:rPr lang="en-US" sz="3400" dirty="0"/>
              <a:t>(ix)     Compensation as a result of variation of service contract etc.</a:t>
            </a:r>
          </a:p>
          <a:p>
            <a:pPr marL="0" indent="0">
              <a:buNone/>
            </a:pPr>
            <a:endParaRPr lang="en-US" sz="3400" dirty="0"/>
          </a:p>
        </p:txBody>
      </p:sp>
    </p:spTree>
    <p:extLst>
      <p:ext uri="{BB962C8B-B14F-4D97-AF65-F5344CB8AC3E}">
        <p14:creationId xmlns:p14="http://schemas.microsoft.com/office/powerpoint/2010/main" val="10356185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2800" b="1" dirty="0">
                <a:solidFill>
                  <a:srgbClr val="FF0000"/>
                </a:solidFill>
              </a:rPr>
              <a:t>Allowances :</a:t>
            </a:r>
            <a:r>
              <a:rPr lang="en-US" sz="2800" dirty="0">
                <a:solidFill>
                  <a:srgbClr val="FF0000"/>
                </a:solidFill>
              </a:rPr>
              <a:t/>
            </a:r>
            <a:br>
              <a:rPr lang="en-US" sz="2800" dirty="0">
                <a:solidFill>
                  <a:srgbClr val="FF0000"/>
                </a:solidFill>
              </a:rPr>
            </a:br>
            <a:endParaRPr lang="en-US" sz="2800" dirty="0">
              <a:solidFill>
                <a:srgbClr val="FF0000"/>
              </a:solidFill>
            </a:endParaRPr>
          </a:p>
        </p:txBody>
      </p:sp>
      <p:sp>
        <p:nvSpPr>
          <p:cNvPr id="3" name="Content Placeholder 2"/>
          <p:cNvSpPr>
            <a:spLocks noGrp="1"/>
          </p:cNvSpPr>
          <p:nvPr>
            <p:ph idx="1"/>
          </p:nvPr>
        </p:nvSpPr>
        <p:spPr>
          <a:xfrm>
            <a:off x="457200" y="838200"/>
            <a:ext cx="8229600" cy="5287963"/>
          </a:xfrm>
        </p:spPr>
        <p:txBody>
          <a:bodyPr>
            <a:normAutofit fontScale="62500" lnSpcReduction="20000"/>
          </a:bodyPr>
          <a:lstStyle/>
          <a:p>
            <a:pPr marL="0" indent="0">
              <a:buNone/>
            </a:pPr>
            <a:r>
              <a:rPr lang="en-US" dirty="0" smtClean="0"/>
              <a:t>             There </a:t>
            </a:r>
            <a:r>
              <a:rPr lang="en-US" dirty="0"/>
              <a:t>are various other receipts besides the above given regularly in addition to salary for meeting specific requirements of the employee. It is a fixed monetary amount given periodically by the employer to meet certain expenses related to performance of duties. These are referred to as allowances, in common parlance and taxability of some of these are discussed here.</a:t>
            </a:r>
          </a:p>
          <a:p>
            <a:pPr marL="0" indent="0">
              <a:buNone/>
            </a:pPr>
            <a:r>
              <a:rPr lang="en-US" b="1" dirty="0">
                <a:solidFill>
                  <a:srgbClr val="00B0F0"/>
                </a:solidFill>
              </a:rPr>
              <a:t>A)   Taxable Allowances</a:t>
            </a:r>
            <a:endParaRPr lang="en-US" dirty="0">
              <a:solidFill>
                <a:srgbClr val="00B0F0"/>
              </a:solidFill>
            </a:endParaRPr>
          </a:p>
          <a:p>
            <a:pPr lvl="0"/>
            <a:r>
              <a:rPr lang="en-US" dirty="0"/>
              <a:t>D.A.</a:t>
            </a:r>
          </a:p>
          <a:p>
            <a:pPr lvl="0"/>
            <a:r>
              <a:rPr lang="en-US" dirty="0"/>
              <a:t>Medical Allowance</a:t>
            </a:r>
          </a:p>
          <a:p>
            <a:pPr lvl="0"/>
            <a:r>
              <a:rPr lang="en-US" dirty="0"/>
              <a:t>Servant Allowance</a:t>
            </a:r>
          </a:p>
          <a:p>
            <a:pPr lvl="0"/>
            <a:r>
              <a:rPr lang="en-US" dirty="0"/>
              <a:t>Non Practicing Allowance</a:t>
            </a:r>
          </a:p>
          <a:p>
            <a:pPr lvl="0"/>
            <a:r>
              <a:rPr lang="en-US" dirty="0"/>
              <a:t>Warden Allowance</a:t>
            </a:r>
          </a:p>
          <a:p>
            <a:pPr lvl="0"/>
            <a:r>
              <a:rPr lang="en-US" dirty="0"/>
              <a:t>Overtime Allowance</a:t>
            </a:r>
          </a:p>
          <a:p>
            <a:pPr lvl="0"/>
            <a:r>
              <a:rPr lang="en-US" dirty="0"/>
              <a:t>City Compensatory Allowance</a:t>
            </a:r>
          </a:p>
          <a:p>
            <a:pPr lvl="0"/>
            <a:r>
              <a:rPr lang="en-US" dirty="0"/>
              <a:t>Project Allowance </a:t>
            </a:r>
          </a:p>
          <a:p>
            <a:pPr lvl="0"/>
            <a:r>
              <a:rPr lang="en-US" dirty="0"/>
              <a:t>Lunch Allowance</a:t>
            </a:r>
          </a:p>
          <a:p>
            <a:pPr lvl="0"/>
            <a:r>
              <a:rPr lang="en-US" dirty="0"/>
              <a:t>Family Allowance</a:t>
            </a:r>
          </a:p>
          <a:p>
            <a:pPr marL="0" indent="0">
              <a:buNone/>
            </a:pPr>
            <a:endParaRPr lang="en-US" dirty="0"/>
          </a:p>
        </p:txBody>
      </p:sp>
    </p:spTree>
    <p:extLst>
      <p:ext uri="{BB962C8B-B14F-4D97-AF65-F5344CB8AC3E}">
        <p14:creationId xmlns:p14="http://schemas.microsoft.com/office/powerpoint/2010/main" val="1878563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r>
              <a:rPr lang="en-US" sz="3200" b="1" dirty="0"/>
              <a:t>B)   Allowances Exempt up to specified limits</a:t>
            </a:r>
            <a:r>
              <a:rPr lang="en-US" sz="3200" dirty="0"/>
              <a:t/>
            </a:r>
            <a:br>
              <a:rPr lang="en-US" sz="3200" dirty="0"/>
            </a:br>
            <a:endParaRPr lang="en-US" sz="3200" dirty="0"/>
          </a:p>
        </p:txBody>
      </p:sp>
      <p:sp>
        <p:nvSpPr>
          <p:cNvPr id="3" name="Content Placeholder 2"/>
          <p:cNvSpPr>
            <a:spLocks noGrp="1"/>
          </p:cNvSpPr>
          <p:nvPr>
            <p:ph idx="1"/>
          </p:nvPr>
        </p:nvSpPr>
        <p:spPr>
          <a:xfrm>
            <a:off x="457200" y="838200"/>
            <a:ext cx="8229600" cy="5287963"/>
          </a:xfrm>
        </p:spPr>
        <p:txBody>
          <a:bodyPr>
            <a:normAutofit fontScale="47500" lnSpcReduction="20000"/>
          </a:bodyPr>
          <a:lstStyle/>
          <a:p>
            <a:pPr marL="0" indent="0">
              <a:buNone/>
            </a:pPr>
            <a:endParaRPr lang="en-US" dirty="0"/>
          </a:p>
          <a:p>
            <a:pPr marL="0" lvl="0" indent="0">
              <a:buNone/>
            </a:pPr>
            <a:r>
              <a:rPr lang="en-US" sz="3700" b="1" dirty="0" smtClean="0"/>
              <a:t>           </a:t>
            </a:r>
            <a:r>
              <a:rPr lang="en-US" sz="3700" b="1" dirty="0" smtClean="0">
                <a:solidFill>
                  <a:srgbClr val="00B050"/>
                </a:solidFill>
              </a:rPr>
              <a:t>1. HRA </a:t>
            </a:r>
            <a:r>
              <a:rPr lang="en-US" sz="3700" b="1" dirty="0">
                <a:solidFill>
                  <a:srgbClr val="00B050"/>
                </a:solidFill>
              </a:rPr>
              <a:t>(House Rent Allowance)</a:t>
            </a:r>
            <a:endParaRPr lang="en-US" sz="3700" dirty="0">
              <a:solidFill>
                <a:srgbClr val="00B050"/>
              </a:solidFill>
            </a:endParaRPr>
          </a:p>
          <a:p>
            <a:pPr marL="0" indent="0">
              <a:buNone/>
            </a:pPr>
            <a:r>
              <a:rPr lang="en-US" sz="3700" dirty="0" smtClean="0"/>
              <a:t>           The </a:t>
            </a:r>
            <a:r>
              <a:rPr lang="en-US" sz="3700" dirty="0"/>
              <a:t>least of the following amount is exempted amount of HRA</a:t>
            </a:r>
          </a:p>
          <a:p>
            <a:pPr lvl="0"/>
            <a:r>
              <a:rPr lang="en-US" sz="3700" dirty="0"/>
              <a:t>Actual amount received</a:t>
            </a:r>
          </a:p>
          <a:p>
            <a:pPr lvl="0"/>
            <a:r>
              <a:rPr lang="en-US" sz="3700" dirty="0"/>
              <a:t>Excess of House Rent paid over 10% of salary</a:t>
            </a:r>
          </a:p>
          <a:p>
            <a:pPr lvl="0"/>
            <a:r>
              <a:rPr lang="en-US" sz="3700" dirty="0"/>
              <a:t>40% of the salary (For Mumbai, Delhi, Kolkata, Chennai it is 50% )</a:t>
            </a:r>
          </a:p>
          <a:p>
            <a:pPr marL="0" indent="0">
              <a:buNone/>
            </a:pPr>
            <a:r>
              <a:rPr lang="en-US" sz="3700" dirty="0" smtClean="0"/>
              <a:t>                       Here</a:t>
            </a:r>
            <a:r>
              <a:rPr lang="en-US" sz="3700" dirty="0"/>
              <a:t>, salary means Basic + D.P. or D.A. (If, taken in to retirement benefit)</a:t>
            </a:r>
          </a:p>
          <a:p>
            <a:pPr marL="0" indent="0">
              <a:buNone/>
            </a:pPr>
            <a:r>
              <a:rPr lang="en-US" sz="3700" dirty="0" smtClean="0"/>
              <a:t>          Whichever </a:t>
            </a:r>
            <a:r>
              <a:rPr lang="en-US" sz="3700" dirty="0"/>
              <a:t>is less is the amount of exemption.</a:t>
            </a:r>
          </a:p>
          <a:p>
            <a:pPr marL="0" lvl="0" indent="0">
              <a:buNone/>
            </a:pPr>
            <a:r>
              <a:rPr lang="en-US" sz="3700" b="1" dirty="0" smtClean="0"/>
              <a:t>          </a:t>
            </a:r>
            <a:r>
              <a:rPr lang="en-US" sz="3700" b="1" dirty="0" smtClean="0">
                <a:solidFill>
                  <a:srgbClr val="00B050"/>
                </a:solidFill>
              </a:rPr>
              <a:t>2.  Entertainment </a:t>
            </a:r>
            <a:r>
              <a:rPr lang="en-US" sz="3700" b="1" dirty="0">
                <a:solidFill>
                  <a:srgbClr val="00B050"/>
                </a:solidFill>
              </a:rPr>
              <a:t>Allowance</a:t>
            </a:r>
            <a:endParaRPr lang="en-US" sz="3700" dirty="0">
              <a:solidFill>
                <a:srgbClr val="00B050"/>
              </a:solidFill>
            </a:endParaRPr>
          </a:p>
          <a:p>
            <a:r>
              <a:rPr lang="en-US" sz="3700" b="1" dirty="0"/>
              <a:t>For Non Govt. employee –</a:t>
            </a:r>
            <a:r>
              <a:rPr lang="en-US" sz="3700" dirty="0"/>
              <a:t> Entertainment allowance given to any Non Govt. employee is totally taxable and not allowed for deduction from salary income.</a:t>
            </a:r>
          </a:p>
          <a:p>
            <a:r>
              <a:rPr lang="en-US" sz="3700" b="1" dirty="0"/>
              <a:t>For Govt. employees</a:t>
            </a:r>
            <a:r>
              <a:rPr lang="en-US" sz="3700" dirty="0"/>
              <a:t>–In case of Govt. employees least of the following amount is allowed as deduction from salary income </a:t>
            </a:r>
          </a:p>
          <a:p>
            <a:pPr marL="0" indent="0">
              <a:buNone/>
            </a:pPr>
            <a:r>
              <a:rPr lang="en-US" sz="3700" dirty="0" smtClean="0"/>
              <a:t>          i</a:t>
            </a:r>
            <a:r>
              <a:rPr lang="en-US" sz="3700" dirty="0"/>
              <a:t>) Actual amount received </a:t>
            </a:r>
          </a:p>
          <a:p>
            <a:pPr marL="0" indent="0">
              <a:buNone/>
            </a:pPr>
            <a:r>
              <a:rPr lang="en-US" sz="3700" dirty="0" smtClean="0"/>
              <a:t>          ii</a:t>
            </a:r>
            <a:r>
              <a:rPr lang="en-US" sz="3700" dirty="0"/>
              <a:t>) 20% of salary </a:t>
            </a:r>
          </a:p>
          <a:p>
            <a:pPr marL="0" indent="0">
              <a:buNone/>
            </a:pPr>
            <a:r>
              <a:rPr lang="en-US" sz="3700" dirty="0" smtClean="0"/>
              <a:t>          iii</a:t>
            </a:r>
            <a:r>
              <a:rPr lang="en-US" sz="3700" dirty="0"/>
              <a:t>) RS. 5000</a:t>
            </a:r>
          </a:p>
          <a:p>
            <a:pPr marL="0" indent="0">
              <a:buNone/>
            </a:pPr>
            <a:r>
              <a:rPr lang="en-US" sz="3700" dirty="0" smtClean="0"/>
              <a:t>       First </a:t>
            </a:r>
            <a:r>
              <a:rPr lang="en-US" sz="3700" dirty="0"/>
              <a:t>full amount of this allowance is added to salary income and then deduction is allowed. Here, salary means only basic pay.</a:t>
            </a:r>
          </a:p>
          <a:p>
            <a:pPr marL="0" indent="0">
              <a:buNone/>
            </a:pPr>
            <a:r>
              <a:rPr lang="en-US" sz="3700" dirty="0"/>
              <a:t> </a:t>
            </a:r>
          </a:p>
          <a:p>
            <a:endParaRPr lang="en-US" sz="3700" dirty="0"/>
          </a:p>
        </p:txBody>
      </p:sp>
    </p:spTree>
    <p:extLst>
      <p:ext uri="{BB962C8B-B14F-4D97-AF65-F5344CB8AC3E}">
        <p14:creationId xmlns:p14="http://schemas.microsoft.com/office/powerpoint/2010/main" val="7362045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1"/>
            <a:ext cx="8001000" cy="5262979"/>
          </a:xfrm>
          <a:prstGeom prst="rect">
            <a:avLst/>
          </a:prstGeom>
        </p:spPr>
        <p:txBody>
          <a:bodyPr wrap="square">
            <a:spAutoFit/>
          </a:bodyPr>
          <a:lstStyle/>
          <a:p>
            <a:r>
              <a:rPr lang="en-US" sz="2400" b="1" dirty="0"/>
              <a:t>  </a:t>
            </a:r>
            <a:r>
              <a:rPr lang="en-US" sz="2400" b="1" dirty="0" smtClean="0"/>
              <a:t>          </a:t>
            </a:r>
            <a:r>
              <a:rPr lang="en-US" sz="2400" b="1" dirty="0" smtClean="0">
                <a:solidFill>
                  <a:srgbClr val="00B050"/>
                </a:solidFill>
              </a:rPr>
              <a:t>3.     Transport </a:t>
            </a:r>
            <a:r>
              <a:rPr lang="en-US" sz="2400" b="1" dirty="0">
                <a:solidFill>
                  <a:srgbClr val="00B050"/>
                </a:solidFill>
              </a:rPr>
              <a:t>Allowance</a:t>
            </a:r>
            <a:r>
              <a:rPr lang="en-US" sz="2400" dirty="0">
                <a:solidFill>
                  <a:srgbClr val="00B050"/>
                </a:solidFill>
              </a:rPr>
              <a:t> :</a:t>
            </a:r>
          </a:p>
          <a:p>
            <a:r>
              <a:rPr lang="en-US" sz="2400" dirty="0"/>
              <a:t>              Allowance granted to an employee to meet the expenditure for commuting between place of residence and his place of employment maximum amount of Rs.1600 p.m. is exempt. However, in case of handicapped person it is Rs.3200 p.m.</a:t>
            </a:r>
          </a:p>
          <a:p>
            <a:r>
              <a:rPr lang="en-US" sz="2400" b="1" dirty="0"/>
              <a:t>            </a:t>
            </a:r>
            <a:r>
              <a:rPr lang="en-US" sz="2400" b="1" dirty="0">
                <a:solidFill>
                  <a:srgbClr val="00B050"/>
                </a:solidFill>
              </a:rPr>
              <a:t>4.    Children Education Allowance :</a:t>
            </a:r>
            <a:endParaRPr lang="en-US" sz="2400" dirty="0">
              <a:solidFill>
                <a:srgbClr val="00B050"/>
              </a:solidFill>
            </a:endParaRPr>
          </a:p>
          <a:p>
            <a:r>
              <a:rPr lang="en-US" sz="2400" dirty="0"/>
              <a:t>                    The maximum limit is </a:t>
            </a:r>
            <a:r>
              <a:rPr lang="en-US" sz="2400" dirty="0" err="1"/>
              <a:t>Rs</a:t>
            </a:r>
            <a:r>
              <a:rPr lang="en-US" sz="2400" dirty="0"/>
              <a:t>. 100 p.m. per child or actually received whichever is less and up to children only.  (i.e.    </a:t>
            </a:r>
          </a:p>
          <a:p>
            <a:r>
              <a:rPr lang="en-US" sz="2400" dirty="0"/>
              <a:t>                     100x12x2)</a:t>
            </a:r>
          </a:p>
          <a:p>
            <a:r>
              <a:rPr lang="en-US" sz="2400" b="1" dirty="0"/>
              <a:t>           </a:t>
            </a:r>
            <a:r>
              <a:rPr lang="en-US" sz="2400" b="1" dirty="0">
                <a:solidFill>
                  <a:srgbClr val="00B050"/>
                </a:solidFill>
              </a:rPr>
              <a:t>5.    Children Hostel Allowance :</a:t>
            </a:r>
            <a:endParaRPr lang="en-US" sz="2400" dirty="0">
              <a:solidFill>
                <a:srgbClr val="00B050"/>
              </a:solidFill>
            </a:endParaRPr>
          </a:p>
          <a:p>
            <a:r>
              <a:rPr lang="en-US" sz="2400" dirty="0"/>
              <a:t>                    The maximum limit is </a:t>
            </a:r>
            <a:r>
              <a:rPr lang="en-US" sz="2400" dirty="0" err="1"/>
              <a:t>Rs</a:t>
            </a:r>
            <a:r>
              <a:rPr lang="en-US" sz="2400" dirty="0"/>
              <a:t>. 300 p.m. per child or actually received whichever is less and up to children only.  (i.e. </a:t>
            </a:r>
          </a:p>
          <a:p>
            <a:r>
              <a:rPr lang="en-US" sz="2400" dirty="0"/>
              <a:t>                    300x12x2)</a:t>
            </a:r>
          </a:p>
        </p:txBody>
      </p:sp>
    </p:spTree>
    <p:extLst>
      <p:ext uri="{BB962C8B-B14F-4D97-AF65-F5344CB8AC3E}">
        <p14:creationId xmlns:p14="http://schemas.microsoft.com/office/powerpoint/2010/main" val="24815151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C </a:t>
            </a:r>
            <a:r>
              <a:rPr lang="en-US" sz="2800" b="1" dirty="0" smtClean="0"/>
              <a:t>) Allowances </a:t>
            </a:r>
            <a:r>
              <a:rPr lang="en-US" sz="2800" b="1" dirty="0"/>
              <a:t>exempt u/s 10(14) :</a:t>
            </a:r>
            <a:endParaRPr lang="en-US" sz="2800" dirty="0"/>
          </a:p>
        </p:txBody>
      </p:sp>
      <p:sp>
        <p:nvSpPr>
          <p:cNvPr id="3" name="Content Placeholder 2"/>
          <p:cNvSpPr>
            <a:spLocks noGrp="1"/>
          </p:cNvSpPr>
          <p:nvPr>
            <p:ph idx="1"/>
          </p:nvPr>
        </p:nvSpPr>
        <p:spPr/>
        <p:txBody>
          <a:bodyPr>
            <a:normAutofit/>
          </a:bodyPr>
          <a:lstStyle/>
          <a:p>
            <a:r>
              <a:rPr lang="en-US" sz="2400" dirty="0" smtClean="0"/>
              <a:t>Certain </a:t>
            </a:r>
            <a:r>
              <a:rPr lang="en-US" sz="2400" dirty="0"/>
              <a:t>allowances given by the employer to the </a:t>
            </a:r>
            <a:r>
              <a:rPr lang="en-US" sz="2400" dirty="0" smtClean="0"/>
              <a:t>employee </a:t>
            </a:r>
            <a:r>
              <a:rPr lang="en-US" sz="2400" dirty="0"/>
              <a:t>are exempt u/s 10(14) , all these exempt allowance are briefly given below </a:t>
            </a:r>
            <a:r>
              <a:rPr lang="en-US" sz="2400" dirty="0" smtClean="0"/>
              <a:t>:</a:t>
            </a:r>
            <a:endParaRPr lang="en-US" sz="2400" dirty="0"/>
          </a:p>
        </p:txBody>
      </p:sp>
      <p:graphicFrame>
        <p:nvGraphicFramePr>
          <p:cNvPr id="8" name="Table 7"/>
          <p:cNvGraphicFramePr>
            <a:graphicFrameLocks noGrp="1"/>
          </p:cNvGraphicFramePr>
          <p:nvPr>
            <p:extLst>
              <p:ext uri="{D42A27DB-BD31-4B8C-83A1-F6EECF244321}">
                <p14:modId xmlns:p14="http://schemas.microsoft.com/office/powerpoint/2010/main" val="831941850"/>
              </p:ext>
            </p:extLst>
          </p:nvPr>
        </p:nvGraphicFramePr>
        <p:xfrm>
          <a:off x="838200" y="2895600"/>
          <a:ext cx="7620000" cy="3609213"/>
        </p:xfrm>
        <a:graphic>
          <a:graphicData uri="http://schemas.openxmlformats.org/drawingml/2006/table">
            <a:tbl>
              <a:tblPr firstRow="1" firstCol="1" bandRow="1">
                <a:tableStyleId>{5C22544A-7EE6-4342-B048-85BDC9FD1C3A}</a:tableStyleId>
              </a:tblPr>
              <a:tblGrid>
                <a:gridCol w="7620000"/>
              </a:tblGrid>
              <a:tr h="424854">
                <a:tc>
                  <a:txBody>
                    <a:bodyPr/>
                    <a:lstStyle/>
                    <a:p>
                      <a:pPr marL="0" marR="0">
                        <a:lnSpc>
                          <a:spcPct val="115000"/>
                        </a:lnSpc>
                        <a:spcBef>
                          <a:spcPts val="0"/>
                        </a:spcBef>
                        <a:spcAft>
                          <a:spcPts val="0"/>
                        </a:spcAft>
                      </a:pPr>
                      <a:r>
                        <a:rPr lang="en-US" sz="1400" b="1" dirty="0">
                          <a:effectLst/>
                        </a:rPr>
                        <a:t>Travelling Allowance: </a:t>
                      </a:r>
                      <a:r>
                        <a:rPr lang="en-US" sz="1250" dirty="0">
                          <a:effectLst/>
                        </a:rPr>
                        <a:t>It is granted to meet cost of travel on tour or transfer.</a:t>
                      </a:r>
                      <a:endParaRPr lang="en-US" sz="1100" dirty="0">
                        <a:effectLst/>
                        <a:latin typeface="Calibri"/>
                        <a:ea typeface="Calibri"/>
                        <a:cs typeface="Mangal"/>
                      </a:endParaRPr>
                    </a:p>
                  </a:txBody>
                  <a:tcPr marL="28575" marR="28575" marT="28575" marB="28575">
                    <a:solidFill>
                      <a:srgbClr val="00B050"/>
                    </a:solidFill>
                  </a:tcPr>
                </a:tc>
              </a:tr>
              <a:tr h="778217">
                <a:tc>
                  <a:txBody>
                    <a:bodyPr/>
                    <a:lstStyle/>
                    <a:p>
                      <a:pPr marL="0" marR="0">
                        <a:lnSpc>
                          <a:spcPct val="115000"/>
                        </a:lnSpc>
                        <a:spcBef>
                          <a:spcPts val="0"/>
                        </a:spcBef>
                        <a:spcAft>
                          <a:spcPts val="0"/>
                        </a:spcAft>
                      </a:pPr>
                      <a:r>
                        <a:rPr lang="en-US" sz="1250" dirty="0">
                          <a:effectLst/>
                        </a:rPr>
                        <a:t>Allowance granted to tour or journey in connection with transfer to meet the daily charges incurred by the employee.</a:t>
                      </a:r>
                      <a:endParaRPr lang="en-US" sz="1100" dirty="0">
                        <a:effectLst/>
                        <a:latin typeface="Calibri"/>
                        <a:ea typeface="Calibri"/>
                        <a:cs typeface="Mangal"/>
                      </a:endParaRPr>
                    </a:p>
                  </a:txBody>
                  <a:tcPr marL="28575" marR="28575" marT="28575" marB="28575">
                    <a:solidFill>
                      <a:srgbClr val="FF0000"/>
                    </a:solidFill>
                  </a:tcPr>
                </a:tc>
              </a:tr>
              <a:tr h="778217">
                <a:tc>
                  <a:txBody>
                    <a:bodyPr/>
                    <a:lstStyle/>
                    <a:p>
                      <a:pPr marL="0" marR="0">
                        <a:lnSpc>
                          <a:spcPct val="115000"/>
                        </a:lnSpc>
                        <a:spcBef>
                          <a:spcPts val="0"/>
                        </a:spcBef>
                        <a:spcAft>
                          <a:spcPts val="0"/>
                        </a:spcAft>
                      </a:pPr>
                      <a:r>
                        <a:rPr lang="en-US" sz="1400" dirty="0">
                          <a:effectLst/>
                        </a:rPr>
                        <a:t>Conveyance Allowance: </a:t>
                      </a:r>
                      <a:r>
                        <a:rPr lang="en-US" sz="1250" dirty="0">
                          <a:effectLst/>
                        </a:rPr>
                        <a:t>It is granted to meet conveyance expense incurred in performance of duty, provided no free conveyance is provided.</a:t>
                      </a:r>
                      <a:endParaRPr lang="en-US" sz="1100" dirty="0">
                        <a:effectLst/>
                        <a:latin typeface="Calibri"/>
                        <a:ea typeface="Calibri"/>
                        <a:cs typeface="Mangal"/>
                      </a:endParaRPr>
                    </a:p>
                  </a:txBody>
                  <a:tcPr marL="28575" marR="28575" marT="28575" marB="28575">
                    <a:solidFill>
                      <a:srgbClr val="0070C0"/>
                    </a:solidFill>
                  </a:tcPr>
                </a:tc>
              </a:tr>
              <a:tr h="778217">
                <a:tc>
                  <a:txBody>
                    <a:bodyPr/>
                    <a:lstStyle/>
                    <a:p>
                      <a:pPr marL="0" marR="0">
                        <a:lnSpc>
                          <a:spcPct val="115000"/>
                        </a:lnSpc>
                        <a:spcBef>
                          <a:spcPts val="0"/>
                        </a:spcBef>
                        <a:spcAft>
                          <a:spcPts val="0"/>
                        </a:spcAft>
                      </a:pPr>
                      <a:r>
                        <a:rPr lang="en-US" sz="1250" dirty="0">
                          <a:effectLst/>
                        </a:rPr>
                        <a:t>Allowance granted to meet expenses incurred on a helper engaged for performance of official duty.</a:t>
                      </a:r>
                      <a:endParaRPr lang="en-US" sz="1100" dirty="0">
                        <a:effectLst/>
                        <a:latin typeface="Calibri"/>
                        <a:ea typeface="Calibri"/>
                        <a:cs typeface="Mangal"/>
                      </a:endParaRPr>
                    </a:p>
                  </a:txBody>
                  <a:tcPr marL="28575" marR="28575" marT="28575" marB="28575">
                    <a:solidFill>
                      <a:srgbClr val="7030A0"/>
                    </a:solidFill>
                  </a:tcPr>
                </a:tc>
              </a:tr>
              <a:tr h="424854">
                <a:tc>
                  <a:txBody>
                    <a:bodyPr/>
                    <a:lstStyle/>
                    <a:p>
                      <a:pPr marL="0" marR="0">
                        <a:lnSpc>
                          <a:spcPct val="115000"/>
                        </a:lnSpc>
                        <a:spcBef>
                          <a:spcPts val="0"/>
                        </a:spcBef>
                        <a:spcAft>
                          <a:spcPts val="0"/>
                        </a:spcAft>
                      </a:pPr>
                      <a:r>
                        <a:rPr lang="en-US" sz="1250" dirty="0">
                          <a:effectLst/>
                        </a:rPr>
                        <a:t>Academic, research or training allowance granted in educational or research institutions.</a:t>
                      </a:r>
                      <a:endParaRPr lang="en-US" sz="1100" dirty="0">
                        <a:effectLst/>
                        <a:latin typeface="Calibri"/>
                        <a:ea typeface="Calibri"/>
                        <a:cs typeface="Mangal"/>
                      </a:endParaRPr>
                    </a:p>
                  </a:txBody>
                  <a:tcPr marL="28575" marR="28575" marT="28575" marB="28575">
                    <a:solidFill>
                      <a:srgbClr val="92D050"/>
                    </a:solidFill>
                  </a:tcPr>
                </a:tc>
              </a:tr>
              <a:tr h="424854">
                <a:tc>
                  <a:txBody>
                    <a:bodyPr/>
                    <a:lstStyle/>
                    <a:p>
                      <a:pPr marL="0" marR="0">
                        <a:lnSpc>
                          <a:spcPct val="115000"/>
                        </a:lnSpc>
                        <a:spcBef>
                          <a:spcPts val="0"/>
                        </a:spcBef>
                        <a:spcAft>
                          <a:spcPts val="0"/>
                        </a:spcAft>
                      </a:pPr>
                      <a:r>
                        <a:rPr lang="en-US" sz="1400" dirty="0">
                          <a:effectLst/>
                        </a:rPr>
                        <a:t>Uniform Allowance </a:t>
                      </a:r>
                      <a:r>
                        <a:rPr lang="en-US" sz="1250" dirty="0">
                          <a:effectLst/>
                        </a:rPr>
                        <a:t>: Uniform purchase or maintenance allowance.</a:t>
                      </a:r>
                      <a:endParaRPr lang="en-US" sz="1100" dirty="0">
                        <a:effectLst/>
                        <a:latin typeface="Calibri"/>
                        <a:ea typeface="Calibri"/>
                        <a:cs typeface="Mangal"/>
                      </a:endParaRPr>
                    </a:p>
                  </a:txBody>
                  <a:tcPr marL="28575" marR="28575" marT="28575" marB="28575">
                    <a:solidFill>
                      <a:schemeClr val="tx2">
                        <a:lumMod val="50000"/>
                      </a:schemeClr>
                    </a:solidFill>
                  </a:tcPr>
                </a:tc>
              </a:tr>
            </a:tbl>
          </a:graphicData>
        </a:graphic>
      </p:graphicFrame>
    </p:spTree>
    <p:extLst>
      <p:ext uri="{BB962C8B-B14F-4D97-AF65-F5344CB8AC3E}">
        <p14:creationId xmlns:p14="http://schemas.microsoft.com/office/powerpoint/2010/main" val="20278259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WordArt 4"/>
          <p:cNvSpPr>
            <a:spLocks noGrp="1" noChangeArrowheads="1" noChangeShapeType="1" noTextEdit="1"/>
          </p:cNvSpPr>
          <p:nvPr/>
        </p:nvSpPr>
        <p:spPr bwMode="auto">
          <a:xfrm>
            <a:off x="5257800" y="533400"/>
            <a:ext cx="3429000" cy="5638800"/>
          </a:xfrm>
          <a:prstGeom prst="rect">
            <a:avLst/>
          </a:prstGeom>
        </p:spPr>
        <p:txBody>
          <a:bodyPr wrap="none" fromWordArt="1">
            <a:scene3d>
              <a:camera prst="legacyPerspectiveBottomRight">
                <a:rot lat="0" lon="21239993" rev="0"/>
              </a:camera>
              <a:lightRig rig="legacyHarsh3" dir="l"/>
            </a:scene3d>
            <a:sp3d extrusionH="430200" prstMaterial="legacyMatte">
              <a:bevelT w="13500" h="13500" prst="angle"/>
              <a:bevelB w="13500" h="13500" prst="angle"/>
              <a:extrusionClr>
                <a:srgbClr val="C0C0C0"/>
              </a:extrusionClr>
            </a:sp3d>
          </a:bodyPr>
          <a:lstStyle/>
          <a:p>
            <a:pPr marL="273050" indent="-273050" algn="ctr">
              <a:spcBef>
                <a:spcPct val="20000"/>
              </a:spcBef>
              <a:buClr>
                <a:srgbClr val="0BD0D9"/>
              </a:buClr>
              <a:buSzPct val="95000"/>
              <a:buFont typeface="Wingdings 2" pitchFamily="18" charset="2"/>
              <a:buChar char=""/>
              <a:defRPr/>
            </a:pPr>
            <a:endParaRPr lang="en-US" sz="8800" b="1" kern="10" dirty="0">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Times New Roman"/>
              <a:cs typeface="Times New Roman"/>
            </a:endParaRPr>
          </a:p>
          <a:p>
            <a:pPr marL="273050" indent="-273050" algn="ctr">
              <a:spcBef>
                <a:spcPct val="20000"/>
              </a:spcBef>
              <a:buClr>
                <a:srgbClr val="0BD0D9"/>
              </a:buClr>
              <a:buSzPct val="95000"/>
              <a:buFont typeface="Wingdings 2" pitchFamily="18" charset="2"/>
              <a:buChar char=""/>
              <a:defRPr/>
            </a:pPr>
            <a:r>
              <a:rPr lang="en-US" sz="8800" b="1" kern="10" dirty="0">
                <a:ln/>
                <a:solidFill>
                  <a:srgbClr val="7030A0"/>
                </a:solidFill>
                <a:latin typeface="Times New Roman"/>
                <a:cs typeface="Times New Roman"/>
              </a:rPr>
              <a:t>Thank </a:t>
            </a:r>
          </a:p>
          <a:p>
            <a:pPr marL="273050" indent="-273050" algn="ctr">
              <a:spcBef>
                <a:spcPct val="20000"/>
              </a:spcBef>
              <a:buClr>
                <a:srgbClr val="0BD0D9"/>
              </a:buClr>
              <a:buSzPct val="95000"/>
              <a:buFont typeface="Wingdings 2" pitchFamily="18" charset="2"/>
              <a:buChar char=""/>
              <a:defRPr/>
            </a:pPr>
            <a:r>
              <a:rPr lang="en-US" sz="8800" b="1" kern="10" dirty="0">
                <a:ln/>
                <a:solidFill>
                  <a:srgbClr val="7030A0"/>
                </a:solidFill>
                <a:latin typeface="Times New Roman"/>
                <a:cs typeface="Times New Roman"/>
              </a:rPr>
              <a:t>You</a:t>
            </a:r>
          </a:p>
        </p:txBody>
      </p:sp>
      <p:pic>
        <p:nvPicPr>
          <p:cNvPr id="4" name="Picture 2" descr="D:\PHOTO\shruti mob\Photo-0147.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04800" y="914400"/>
            <a:ext cx="4495800" cy="5638800"/>
          </a:xfrm>
        </p:spPr>
      </p:pic>
    </p:spTree>
    <p:extLst>
      <p:ext uri="{BB962C8B-B14F-4D97-AF65-F5344CB8AC3E}">
        <p14:creationId xmlns:p14="http://schemas.microsoft.com/office/powerpoint/2010/main" val="534318792"/>
      </p:ext>
    </p:extLst>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sz="4000" dirty="0" smtClean="0">
                <a:solidFill>
                  <a:srgbClr val="FF0000"/>
                </a:solidFill>
              </a:rPr>
              <a:t/>
            </a:r>
            <a:br>
              <a:rPr lang="en-US" sz="4000" dirty="0" smtClean="0">
                <a:solidFill>
                  <a:srgbClr val="FF0000"/>
                </a:solidFill>
              </a:rPr>
            </a:br>
            <a:r>
              <a:rPr lang="en-US" sz="3100" dirty="0" smtClean="0">
                <a:solidFill>
                  <a:srgbClr val="FF0000"/>
                </a:solidFill>
              </a:rPr>
              <a:t>Introduction </a:t>
            </a:r>
            <a:r>
              <a:rPr lang="en-US" sz="3100" dirty="0">
                <a:solidFill>
                  <a:srgbClr val="FF0000"/>
                </a:solidFill>
              </a:rPr>
              <a:t>of Income Tax &amp; Important   Definition</a:t>
            </a:r>
            <a:r>
              <a:rPr lang="en-US" sz="3600" dirty="0"/>
              <a:t/>
            </a:r>
            <a:br>
              <a:rPr lang="en-US" sz="3600" dirty="0"/>
            </a:br>
            <a:endParaRPr lang="en-US" dirty="0"/>
          </a:p>
        </p:txBody>
      </p:sp>
      <p:sp>
        <p:nvSpPr>
          <p:cNvPr id="3" name="Content Placeholder 2"/>
          <p:cNvSpPr>
            <a:spLocks noGrp="1"/>
          </p:cNvSpPr>
          <p:nvPr>
            <p:ph idx="1"/>
          </p:nvPr>
        </p:nvSpPr>
        <p:spPr>
          <a:xfrm>
            <a:off x="457200" y="1219200"/>
            <a:ext cx="8229600" cy="4906963"/>
          </a:xfrm>
        </p:spPr>
        <p:txBody>
          <a:bodyPr>
            <a:noAutofit/>
          </a:bodyPr>
          <a:lstStyle/>
          <a:p>
            <a:pPr marL="0" indent="0">
              <a:buNone/>
            </a:pPr>
            <a:r>
              <a:rPr lang="en-US" sz="1400" b="1" dirty="0" smtClean="0"/>
              <a:t>           Introduction</a:t>
            </a:r>
            <a:r>
              <a:rPr lang="en-US" sz="1400" b="1" dirty="0" smtClean="0"/>
              <a:t>:</a:t>
            </a:r>
          </a:p>
          <a:p>
            <a:pPr marL="0" indent="0">
              <a:buNone/>
            </a:pPr>
            <a:r>
              <a:rPr lang="en-US" sz="1400" dirty="0" smtClean="0"/>
              <a:t>                      Before </a:t>
            </a:r>
            <a:r>
              <a:rPr lang="en-US" sz="1400" dirty="0"/>
              <a:t>commencing the study of the law of income tax, it is absolutely essential to understand some of the terms </a:t>
            </a:r>
            <a:r>
              <a:rPr lang="en-US" sz="1400" dirty="0" smtClean="0"/>
              <a:t>and </a:t>
            </a:r>
          </a:p>
          <a:p>
            <a:pPr marL="0" indent="0">
              <a:buNone/>
            </a:pPr>
            <a:r>
              <a:rPr lang="en-US" sz="1400" dirty="0"/>
              <a:t> </a:t>
            </a:r>
            <a:r>
              <a:rPr lang="en-US" sz="1400" dirty="0" smtClean="0"/>
              <a:t>          expressions </a:t>
            </a:r>
            <a:r>
              <a:rPr lang="en-US" sz="1400" dirty="0"/>
              <a:t>used under the income-tax Act, </a:t>
            </a:r>
            <a:r>
              <a:rPr lang="en-US" sz="1400" dirty="0" smtClean="0"/>
              <a:t>1961.The </a:t>
            </a:r>
            <a:r>
              <a:rPr lang="en-US" sz="1400" dirty="0"/>
              <a:t>important terms used in income tax have been defined in section to </a:t>
            </a:r>
            <a:r>
              <a:rPr lang="en-US" sz="1400" dirty="0" smtClean="0"/>
              <a:t> </a:t>
            </a:r>
          </a:p>
          <a:p>
            <a:pPr marL="0" indent="0">
              <a:buNone/>
            </a:pPr>
            <a:r>
              <a:rPr lang="en-US" sz="1400" dirty="0"/>
              <a:t> </a:t>
            </a:r>
            <a:r>
              <a:rPr lang="en-US" sz="1400" dirty="0" smtClean="0"/>
              <a:t>         2 &amp; </a:t>
            </a:r>
            <a:r>
              <a:rPr lang="en-US" sz="1400" dirty="0"/>
              <a:t>3 of the income tax Act-1961. These are as follows</a:t>
            </a:r>
            <a:r>
              <a:rPr lang="en-US" sz="1400" dirty="0" smtClean="0"/>
              <a:t>.</a:t>
            </a:r>
          </a:p>
          <a:p>
            <a:pPr marL="0" indent="0">
              <a:buNone/>
            </a:pPr>
            <a:r>
              <a:rPr lang="en-US" sz="1400" b="1" dirty="0" smtClean="0"/>
              <a:t>           Definitions:</a:t>
            </a:r>
            <a:endParaRPr lang="en-US" sz="1400" dirty="0"/>
          </a:p>
          <a:p>
            <a:pPr lvl="0"/>
            <a:r>
              <a:rPr lang="en-US" sz="1400" b="1" dirty="0" smtClean="0">
                <a:solidFill>
                  <a:srgbClr val="00B050"/>
                </a:solidFill>
              </a:rPr>
              <a:t>1. Person </a:t>
            </a:r>
            <a:r>
              <a:rPr lang="en-US" sz="1400" b="1" dirty="0">
                <a:solidFill>
                  <a:srgbClr val="00B050"/>
                </a:solidFill>
              </a:rPr>
              <a:t>– Sec-2 [31]</a:t>
            </a:r>
            <a:endParaRPr lang="en-US" sz="1400" dirty="0">
              <a:solidFill>
                <a:srgbClr val="00B050"/>
              </a:solidFill>
            </a:endParaRPr>
          </a:p>
          <a:p>
            <a:pPr marL="0" indent="0">
              <a:buNone/>
            </a:pPr>
            <a:r>
              <a:rPr lang="en-US" sz="1400" dirty="0" smtClean="0"/>
              <a:t>          </a:t>
            </a:r>
            <a:r>
              <a:rPr lang="en-US" sz="1400" dirty="0"/>
              <a:t>The person includes –i) An individual, ii) A Hindu undivided family [HUF],iii) A firm, iv) A Company, v) An Association of Person [AOP], vi) A Local Authority, vii) Every </a:t>
            </a:r>
            <a:r>
              <a:rPr lang="en-US" sz="1400" dirty="0" smtClean="0"/>
              <a:t>artificial juridical </a:t>
            </a:r>
            <a:r>
              <a:rPr lang="en-US" sz="1400" dirty="0"/>
              <a:t>person.</a:t>
            </a:r>
          </a:p>
          <a:p>
            <a:pPr marL="0" indent="0">
              <a:buNone/>
            </a:pPr>
            <a:r>
              <a:rPr lang="en-US" sz="1400" dirty="0"/>
              <a:t>     </a:t>
            </a:r>
            <a:r>
              <a:rPr lang="en-US" sz="1400" dirty="0" smtClean="0"/>
              <a:t>         </a:t>
            </a:r>
            <a:r>
              <a:rPr lang="en-US" sz="1400" dirty="0"/>
              <a:t>The tax Liability of person depends upon his </a:t>
            </a:r>
            <a:r>
              <a:rPr lang="en-US" sz="1400" dirty="0" err="1"/>
              <a:t>legalstatus</a:t>
            </a:r>
            <a:r>
              <a:rPr lang="en-US" sz="1400" dirty="0"/>
              <a:t>. Different rate of taxes are applicable to the </a:t>
            </a:r>
            <a:r>
              <a:rPr lang="en-US" sz="1400" dirty="0" smtClean="0"/>
              <a:t>assesse according </a:t>
            </a:r>
            <a:r>
              <a:rPr lang="en-US" sz="1400" dirty="0"/>
              <a:t>to the status.</a:t>
            </a:r>
          </a:p>
          <a:p>
            <a:r>
              <a:rPr lang="en-US" sz="1400" b="1" dirty="0">
                <a:solidFill>
                  <a:srgbClr val="7030A0"/>
                </a:solidFill>
              </a:rPr>
              <a:t>An Individual</a:t>
            </a:r>
            <a:r>
              <a:rPr lang="en-US" sz="1400" dirty="0">
                <a:solidFill>
                  <a:srgbClr val="7030A0"/>
                </a:solidFill>
              </a:rPr>
              <a:t> </a:t>
            </a:r>
            <a:r>
              <a:rPr lang="en-US" sz="1400" dirty="0"/>
              <a:t>: It refers to a natural human beings. It includes minor insane also.</a:t>
            </a:r>
          </a:p>
          <a:p>
            <a:r>
              <a:rPr lang="en-US" sz="1400" b="1" dirty="0">
                <a:solidFill>
                  <a:srgbClr val="7030A0"/>
                </a:solidFill>
              </a:rPr>
              <a:t>A Hindu Undivided Family </a:t>
            </a:r>
            <a:r>
              <a:rPr lang="en-US" sz="1400" dirty="0"/>
              <a:t>: A HUF means joint Hindu family it includes a person, </a:t>
            </a:r>
            <a:r>
              <a:rPr lang="en-US" sz="1400" dirty="0" err="1"/>
              <a:t>theirwives&amp;unmarrieddaughters</a:t>
            </a:r>
            <a:r>
              <a:rPr lang="en-US" sz="1400" dirty="0"/>
              <a:t>. A joint family of Christians or </a:t>
            </a:r>
            <a:r>
              <a:rPr lang="en-US" sz="1400" dirty="0" err="1"/>
              <a:t>Muslimscan</a:t>
            </a:r>
            <a:r>
              <a:rPr lang="en-US" sz="1400" dirty="0"/>
              <a:t> not be called HUF.</a:t>
            </a:r>
          </a:p>
          <a:p>
            <a:r>
              <a:rPr lang="en-US" sz="1400" b="1" dirty="0">
                <a:solidFill>
                  <a:srgbClr val="7030A0"/>
                </a:solidFill>
              </a:rPr>
              <a:t>Firm</a:t>
            </a:r>
            <a:r>
              <a:rPr lang="en-US" sz="1400" b="1" dirty="0"/>
              <a:t> </a:t>
            </a:r>
            <a:r>
              <a:rPr lang="en-US" sz="1400" dirty="0"/>
              <a:t>: It includes a partnership firm which is established under partnership act.</a:t>
            </a:r>
          </a:p>
          <a:p>
            <a:r>
              <a:rPr lang="en-US" sz="1400" b="1" dirty="0">
                <a:solidFill>
                  <a:srgbClr val="7030A0"/>
                </a:solidFill>
              </a:rPr>
              <a:t>An Association of person</a:t>
            </a:r>
            <a:r>
              <a:rPr lang="en-US" sz="1400" dirty="0">
                <a:solidFill>
                  <a:srgbClr val="7030A0"/>
                </a:solidFill>
              </a:rPr>
              <a:t> </a:t>
            </a:r>
            <a:r>
              <a:rPr lang="en-US" sz="1400" dirty="0"/>
              <a:t>–[AOP]:It refers to a body of persons whether incorporated or not. They have joint together to serve common interest .</a:t>
            </a:r>
            <a:r>
              <a:rPr lang="en-US" sz="1400" dirty="0" err="1"/>
              <a:t>e.g</a:t>
            </a:r>
            <a:r>
              <a:rPr lang="en-US" sz="1400" dirty="0"/>
              <a:t> :- Trade union, trust, co-operative societies, Indian medical association etc</a:t>
            </a:r>
            <a:r>
              <a:rPr lang="en-US" sz="1400" dirty="0" smtClean="0"/>
              <a:t>.</a:t>
            </a:r>
            <a:r>
              <a:rPr lang="en-US" sz="1400" b="1" dirty="0"/>
              <a:t> </a:t>
            </a:r>
            <a:endParaRPr lang="en-US" sz="1400" dirty="0"/>
          </a:p>
          <a:p>
            <a:r>
              <a:rPr lang="en-US" sz="1400" b="1" dirty="0">
                <a:solidFill>
                  <a:srgbClr val="7030A0"/>
                </a:solidFill>
              </a:rPr>
              <a:t>Local Authority </a:t>
            </a:r>
            <a:r>
              <a:rPr lang="en-US" sz="1400" b="1" dirty="0"/>
              <a:t>:</a:t>
            </a:r>
            <a:r>
              <a:rPr lang="en-US" sz="1400" dirty="0"/>
              <a:t>The local self governing bodies are included in this head. e.g. municipalities, gram </a:t>
            </a:r>
            <a:r>
              <a:rPr lang="en-US" sz="1400" dirty="0" err="1"/>
              <a:t>panchayat</a:t>
            </a:r>
            <a:r>
              <a:rPr lang="en-US" sz="1400" dirty="0"/>
              <a:t>, </a:t>
            </a:r>
            <a:r>
              <a:rPr lang="en-US" sz="1400" dirty="0" err="1"/>
              <a:t>panchayat</a:t>
            </a:r>
            <a:r>
              <a:rPr lang="en-US" sz="1400" dirty="0"/>
              <a:t> </a:t>
            </a:r>
            <a:r>
              <a:rPr lang="en-US" sz="1400" dirty="0" err="1"/>
              <a:t>samities</a:t>
            </a:r>
            <a:r>
              <a:rPr lang="en-US" sz="1400" dirty="0"/>
              <a:t>, district boards, municipal corporation etc.</a:t>
            </a:r>
          </a:p>
          <a:p>
            <a:r>
              <a:rPr lang="en-US" sz="1400" b="1" dirty="0">
                <a:solidFill>
                  <a:srgbClr val="7030A0"/>
                </a:solidFill>
              </a:rPr>
              <a:t>Every Artificial Juridical Person </a:t>
            </a:r>
            <a:r>
              <a:rPr lang="en-US" sz="1400" b="1" dirty="0"/>
              <a:t>: </a:t>
            </a:r>
            <a:r>
              <a:rPr lang="en-US" sz="1400" dirty="0"/>
              <a:t>The entities which are covered under six head above are included in this head. e.g. deity , idol, public corporations established under special act.</a:t>
            </a:r>
          </a:p>
          <a:p>
            <a:endParaRPr lang="en-US" sz="1200" dirty="0"/>
          </a:p>
        </p:txBody>
      </p:sp>
    </p:spTree>
    <p:extLst>
      <p:ext uri="{BB962C8B-B14F-4D97-AF65-F5344CB8AC3E}">
        <p14:creationId xmlns:p14="http://schemas.microsoft.com/office/powerpoint/2010/main" val="2875974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1600" dirty="0" smtClean="0"/>
              <a:t>                                                                                                                                                  Conti…..</a:t>
            </a:r>
            <a:endParaRPr lang="en-US" sz="1600" dirty="0"/>
          </a:p>
        </p:txBody>
      </p:sp>
      <p:sp>
        <p:nvSpPr>
          <p:cNvPr id="3" name="Content Placeholder 2"/>
          <p:cNvSpPr>
            <a:spLocks noGrp="1"/>
          </p:cNvSpPr>
          <p:nvPr>
            <p:ph idx="1"/>
          </p:nvPr>
        </p:nvSpPr>
        <p:spPr>
          <a:xfrm>
            <a:off x="1295400" y="1066800"/>
            <a:ext cx="7239000" cy="5059363"/>
          </a:xfrm>
        </p:spPr>
        <p:txBody>
          <a:bodyPr>
            <a:normAutofit fontScale="85000" lnSpcReduction="10000"/>
          </a:bodyPr>
          <a:lstStyle/>
          <a:p>
            <a:pPr marL="0" indent="0">
              <a:buNone/>
            </a:pPr>
            <a:r>
              <a:rPr lang="en-US" b="1" dirty="0" smtClean="0">
                <a:solidFill>
                  <a:srgbClr val="00B050"/>
                </a:solidFill>
              </a:rPr>
              <a:t>                           2) An </a:t>
            </a:r>
            <a:r>
              <a:rPr lang="en-US" b="1" dirty="0" err="1">
                <a:solidFill>
                  <a:srgbClr val="00B050"/>
                </a:solidFill>
              </a:rPr>
              <a:t>Assessee</a:t>
            </a:r>
            <a:r>
              <a:rPr lang="en-US" b="1" dirty="0">
                <a:solidFill>
                  <a:srgbClr val="00B050"/>
                </a:solidFill>
              </a:rPr>
              <a:t> : Sec. 2 (7)</a:t>
            </a:r>
            <a:endParaRPr lang="en-US" dirty="0">
              <a:solidFill>
                <a:srgbClr val="00B050"/>
              </a:solidFill>
            </a:endParaRPr>
          </a:p>
          <a:p>
            <a:r>
              <a:rPr lang="en-US" dirty="0"/>
              <a:t>An </a:t>
            </a:r>
            <a:r>
              <a:rPr lang="en-US" dirty="0" err="1"/>
              <a:t>assessee</a:t>
            </a:r>
            <a:r>
              <a:rPr lang="en-US" dirty="0"/>
              <a:t> is a person-</a:t>
            </a:r>
          </a:p>
          <a:p>
            <a:pPr marL="0" indent="0">
              <a:buNone/>
            </a:pPr>
            <a:r>
              <a:rPr lang="en-US" dirty="0"/>
              <a:t>i] from whom any tax  is payable under the act                                                              </a:t>
            </a:r>
          </a:p>
          <a:p>
            <a:pPr marL="0" indent="0">
              <a:buNone/>
            </a:pPr>
            <a:r>
              <a:rPr lang="en-US" dirty="0"/>
              <a:t>ii]from whom any other sum of money [interest or penalty as] is payable under the act.                                                           </a:t>
            </a:r>
          </a:p>
          <a:p>
            <a:pPr marL="0" indent="0">
              <a:buNone/>
            </a:pPr>
            <a:r>
              <a:rPr lang="en-US" dirty="0"/>
              <a:t>iii] who is deemed to bean </a:t>
            </a:r>
            <a:r>
              <a:rPr lang="en-US" dirty="0" err="1"/>
              <a:t>assessee</a:t>
            </a:r>
            <a:r>
              <a:rPr lang="en-US" dirty="0"/>
              <a:t>.  </a:t>
            </a:r>
            <a:r>
              <a:rPr lang="en-US" dirty="0" err="1"/>
              <a:t>e.g</a:t>
            </a:r>
            <a:r>
              <a:rPr lang="en-US" dirty="0"/>
              <a:t>:- guardian of a minor</a:t>
            </a:r>
          </a:p>
          <a:p>
            <a:pPr marL="0" indent="0">
              <a:buNone/>
            </a:pPr>
            <a:r>
              <a:rPr lang="en-US" dirty="0"/>
              <a:t>iv] who is deemed to be an </a:t>
            </a:r>
            <a:r>
              <a:rPr lang="en-US" dirty="0" err="1"/>
              <a:t>assessee</a:t>
            </a:r>
            <a:r>
              <a:rPr lang="en-US" dirty="0"/>
              <a:t> in default.  </a:t>
            </a:r>
            <a:r>
              <a:rPr lang="en-US" dirty="0" err="1"/>
              <a:t>e.g</a:t>
            </a:r>
            <a:r>
              <a:rPr lang="en-US" dirty="0"/>
              <a:t>:- A person who is failed to pay tax.</a:t>
            </a:r>
          </a:p>
          <a:p>
            <a:pPr marL="0" indent="0">
              <a:buNone/>
            </a:pPr>
            <a:r>
              <a:rPr lang="en-US" dirty="0"/>
              <a:t>V] Against whom any proceeding is initiated.</a:t>
            </a:r>
          </a:p>
          <a:p>
            <a:endParaRPr lang="en-US" dirty="0"/>
          </a:p>
        </p:txBody>
      </p:sp>
    </p:spTree>
    <p:extLst>
      <p:ext uri="{BB962C8B-B14F-4D97-AF65-F5344CB8AC3E}">
        <p14:creationId xmlns:p14="http://schemas.microsoft.com/office/powerpoint/2010/main" val="872485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990600"/>
            <a:ext cx="7620000" cy="5632311"/>
          </a:xfrm>
          <a:prstGeom prst="rect">
            <a:avLst/>
          </a:prstGeom>
        </p:spPr>
        <p:txBody>
          <a:bodyPr wrap="square">
            <a:spAutoFit/>
          </a:bodyPr>
          <a:lstStyle/>
          <a:p>
            <a:r>
              <a:rPr lang="en-US" b="1" dirty="0">
                <a:solidFill>
                  <a:srgbClr val="FF0000"/>
                </a:solidFill>
              </a:rPr>
              <a:t>3) Assessment: Sec.2 [8]</a:t>
            </a:r>
            <a:endParaRPr lang="en-US" dirty="0">
              <a:solidFill>
                <a:srgbClr val="FF0000"/>
              </a:solidFill>
            </a:endParaRPr>
          </a:p>
          <a:p>
            <a:r>
              <a:rPr lang="en-US" dirty="0"/>
              <a:t>               Assessment consist of two stages-</a:t>
            </a:r>
          </a:p>
          <a:p>
            <a:r>
              <a:rPr lang="en-US" dirty="0"/>
              <a:t>               i] computation of total income as per income tax act-1961.</a:t>
            </a:r>
          </a:p>
          <a:p>
            <a:r>
              <a:rPr lang="en-US" dirty="0"/>
              <a:t>               ii]Determination of tax liability on such income according to  the finance act of year.</a:t>
            </a:r>
          </a:p>
          <a:p>
            <a:r>
              <a:rPr lang="en-US" dirty="0"/>
              <a:t>                           Assessment includes reassessment also.</a:t>
            </a:r>
          </a:p>
          <a:p>
            <a:r>
              <a:rPr lang="en-US" b="1" dirty="0">
                <a:solidFill>
                  <a:srgbClr val="FF0000"/>
                </a:solidFill>
              </a:rPr>
              <a:t>4) Assessment Year  [A.Y]: Section-2 [9]</a:t>
            </a:r>
            <a:endParaRPr lang="en-US" dirty="0">
              <a:solidFill>
                <a:srgbClr val="FF0000"/>
              </a:solidFill>
            </a:endParaRPr>
          </a:p>
          <a:p>
            <a:r>
              <a:rPr lang="en-US" dirty="0"/>
              <a:t>            Assessment year means the period of 12 months commencing on1</a:t>
            </a:r>
            <a:r>
              <a:rPr lang="en-US" baseline="30000" dirty="0"/>
              <a:t>st</a:t>
            </a:r>
            <a:r>
              <a:rPr lang="en-US" dirty="0"/>
              <a:t> April every year and ending on 31</a:t>
            </a:r>
            <a:r>
              <a:rPr lang="en-US" baseline="30000" dirty="0"/>
              <a:t>st</a:t>
            </a:r>
            <a:r>
              <a:rPr lang="en-US" dirty="0"/>
              <a:t> march of the next year. The income earned in the previous year is brought to tax in the assessment year.</a:t>
            </a:r>
          </a:p>
          <a:p>
            <a:r>
              <a:rPr lang="en-US" dirty="0"/>
              <a:t>              A.Y. is also known as income tax year. The current assessment year is 2015-16.</a:t>
            </a:r>
          </a:p>
          <a:p>
            <a:r>
              <a:rPr lang="en-US" b="1" dirty="0">
                <a:solidFill>
                  <a:srgbClr val="FF0000"/>
                </a:solidFill>
              </a:rPr>
              <a:t>5)  Previous Year:-</a:t>
            </a:r>
            <a:endParaRPr lang="en-US" dirty="0">
              <a:solidFill>
                <a:srgbClr val="FF0000"/>
              </a:solidFill>
            </a:endParaRPr>
          </a:p>
          <a:p>
            <a:r>
              <a:rPr lang="en-US" dirty="0"/>
              <a:t>                   The year in which income is earned is known as previous year. It is the financial year immediately preceding the assessment year.</a:t>
            </a:r>
          </a:p>
          <a:p>
            <a:r>
              <a:rPr lang="en-US" dirty="0"/>
              <a:t>                   For the assessment year 2015-16 , the previous year is 2014-15. P.Y. is also starting on 1</a:t>
            </a:r>
            <a:r>
              <a:rPr lang="en-US" baseline="30000" dirty="0"/>
              <a:t>st</a:t>
            </a:r>
            <a:r>
              <a:rPr lang="en-US" dirty="0"/>
              <a:t> April of the subsequent year.</a:t>
            </a:r>
          </a:p>
          <a:p>
            <a:r>
              <a:rPr lang="en-US" dirty="0"/>
              <a:t>                   In newly starting business the P.Y. may be started on the date of business started. The current P.Y. is 2014-15.</a:t>
            </a:r>
          </a:p>
          <a:p>
            <a:r>
              <a:rPr lang="en-US" dirty="0"/>
              <a:t> </a:t>
            </a:r>
            <a:endParaRPr lang="en-US" dirty="0"/>
          </a:p>
        </p:txBody>
      </p:sp>
    </p:spTree>
    <p:extLst>
      <p:ext uri="{BB962C8B-B14F-4D97-AF65-F5344CB8AC3E}">
        <p14:creationId xmlns:p14="http://schemas.microsoft.com/office/powerpoint/2010/main" val="416062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dirty="0" smtClean="0"/>
              <a:t>Conti……. </a:t>
            </a:r>
            <a:endParaRPr lang="en-US" sz="3200" dirty="0"/>
          </a:p>
        </p:txBody>
      </p:sp>
      <p:sp>
        <p:nvSpPr>
          <p:cNvPr id="3" name="Content Placeholder 2"/>
          <p:cNvSpPr>
            <a:spLocks noGrp="1"/>
          </p:cNvSpPr>
          <p:nvPr>
            <p:ph idx="1"/>
          </p:nvPr>
        </p:nvSpPr>
        <p:spPr>
          <a:xfrm>
            <a:off x="457200" y="762000"/>
            <a:ext cx="8229600" cy="5364163"/>
          </a:xfrm>
        </p:spPr>
        <p:txBody>
          <a:bodyPr>
            <a:normAutofit lnSpcReduction="10000"/>
          </a:bodyPr>
          <a:lstStyle/>
          <a:p>
            <a:r>
              <a:rPr lang="en-US" sz="2400" b="1" dirty="0" smtClean="0">
                <a:solidFill>
                  <a:srgbClr val="FF0000"/>
                </a:solidFill>
              </a:rPr>
              <a:t>6</a:t>
            </a:r>
            <a:r>
              <a:rPr lang="en-US" sz="2400" b="1" dirty="0">
                <a:solidFill>
                  <a:srgbClr val="FF0000"/>
                </a:solidFill>
              </a:rPr>
              <a:t>) Income- Section-2 [24] </a:t>
            </a:r>
            <a:endParaRPr lang="en-US" sz="2400" dirty="0">
              <a:solidFill>
                <a:srgbClr val="FF0000"/>
              </a:solidFill>
            </a:endParaRPr>
          </a:p>
          <a:p>
            <a:pPr marL="0" indent="0">
              <a:buNone/>
            </a:pPr>
            <a:r>
              <a:rPr lang="en-US" sz="2400" dirty="0"/>
              <a:t>             Income tax is tax on income of a person. In income tax the term income has not clearly defined generally income includes.-</a:t>
            </a:r>
          </a:p>
          <a:p>
            <a:pPr lvl="0"/>
            <a:r>
              <a:rPr lang="en-US" sz="2400" dirty="0"/>
              <a:t>Profit &amp;gains. </a:t>
            </a:r>
          </a:p>
          <a:p>
            <a:pPr lvl="0"/>
            <a:r>
              <a:rPr lang="en-US" sz="2400" dirty="0"/>
              <a:t>Dividend.</a:t>
            </a:r>
          </a:p>
          <a:p>
            <a:pPr lvl="0"/>
            <a:r>
              <a:rPr lang="en-US" sz="2400" dirty="0"/>
              <a:t>Salary.</a:t>
            </a:r>
          </a:p>
          <a:p>
            <a:pPr lvl="0"/>
            <a:r>
              <a:rPr lang="en-US" sz="2400" dirty="0"/>
              <a:t>Business income.</a:t>
            </a:r>
          </a:p>
          <a:p>
            <a:pPr lvl="0"/>
            <a:r>
              <a:rPr lang="en-US" sz="2400" dirty="0" smtClean="0"/>
              <a:t>Capital gains</a:t>
            </a:r>
            <a:r>
              <a:rPr lang="en-US" sz="2400" dirty="0"/>
              <a:t>.</a:t>
            </a:r>
          </a:p>
          <a:p>
            <a:pPr lvl="0"/>
            <a:r>
              <a:rPr lang="en-US" sz="2400" dirty="0"/>
              <a:t>Any allowances.</a:t>
            </a:r>
          </a:p>
          <a:p>
            <a:pPr lvl="0"/>
            <a:r>
              <a:rPr lang="en-US" sz="2400" dirty="0"/>
              <a:t>Willing form lotteries, horse race, gambling etc.</a:t>
            </a:r>
          </a:p>
          <a:p>
            <a:pPr lvl="0"/>
            <a:r>
              <a:rPr lang="en-US" sz="2400" dirty="0"/>
              <a:t>cash gift received from non relatives more than Rs.50,000.</a:t>
            </a:r>
          </a:p>
          <a:p>
            <a:pPr lvl="0"/>
            <a:r>
              <a:rPr lang="en-US" sz="2400" dirty="0"/>
              <a:t>Voluntary contribution received by charitable trust etc.</a:t>
            </a:r>
          </a:p>
          <a:p>
            <a:endParaRPr lang="en-US" sz="1100" dirty="0"/>
          </a:p>
        </p:txBody>
      </p:sp>
    </p:spTree>
    <p:extLst>
      <p:ext uri="{BB962C8B-B14F-4D97-AF65-F5344CB8AC3E}">
        <p14:creationId xmlns:p14="http://schemas.microsoft.com/office/powerpoint/2010/main" val="2872185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200" dirty="0" smtClean="0"/>
              <a:t>Conti……</a:t>
            </a:r>
            <a:endParaRPr lang="en-US" sz="3200" dirty="0"/>
          </a:p>
        </p:txBody>
      </p:sp>
      <p:sp>
        <p:nvSpPr>
          <p:cNvPr id="3" name="Content Placeholder 2"/>
          <p:cNvSpPr>
            <a:spLocks noGrp="1"/>
          </p:cNvSpPr>
          <p:nvPr>
            <p:ph idx="1"/>
          </p:nvPr>
        </p:nvSpPr>
        <p:spPr>
          <a:xfrm>
            <a:off x="457200" y="914400"/>
            <a:ext cx="8229600" cy="5211763"/>
          </a:xfrm>
        </p:spPr>
        <p:txBody>
          <a:bodyPr>
            <a:normAutofit fontScale="55000" lnSpcReduction="20000"/>
          </a:bodyPr>
          <a:lstStyle/>
          <a:p>
            <a:r>
              <a:rPr lang="en-US" b="1" dirty="0">
                <a:solidFill>
                  <a:srgbClr val="FF0000"/>
                </a:solidFill>
              </a:rPr>
              <a:t>7) Agricultural Income:- Section-2 [1A]</a:t>
            </a:r>
            <a:endParaRPr lang="en-US" dirty="0">
              <a:solidFill>
                <a:srgbClr val="FF0000"/>
              </a:solidFill>
            </a:endParaRPr>
          </a:p>
          <a:p>
            <a:pPr marL="0" indent="0">
              <a:buNone/>
            </a:pPr>
            <a:r>
              <a:rPr lang="en-US" dirty="0">
                <a:solidFill>
                  <a:srgbClr val="7030A0"/>
                </a:solidFill>
              </a:rPr>
              <a:t>Agricultural Income means-</a:t>
            </a:r>
          </a:p>
          <a:p>
            <a:pPr marL="0" indent="0">
              <a:buNone/>
            </a:pPr>
            <a:r>
              <a:rPr lang="en-US" dirty="0"/>
              <a:t>          Any rent or revenue derived from land which is situated in India and is used for agricultural purpose. i.e.:- The basic operations such as tilling, sowing and planting etc</a:t>
            </a:r>
            <a:r>
              <a:rPr lang="en-US" dirty="0" smtClean="0"/>
              <a:t>. involving</a:t>
            </a:r>
            <a:r>
              <a:rPr lang="en-US" dirty="0"/>
              <a:t>, </a:t>
            </a:r>
            <a:r>
              <a:rPr lang="en-US" dirty="0" smtClean="0"/>
              <a:t>human skill</a:t>
            </a:r>
            <a:r>
              <a:rPr lang="en-US" dirty="0"/>
              <a:t>. It also includes weeding , digging ,cutting, pruning etc.</a:t>
            </a:r>
          </a:p>
          <a:p>
            <a:pPr marL="0" indent="0">
              <a:buNone/>
            </a:pPr>
            <a:r>
              <a:rPr lang="en-US" dirty="0"/>
              <a:t>        The following income is also included in agriculture income. </a:t>
            </a:r>
          </a:p>
          <a:p>
            <a:pPr marL="0" lvl="0" indent="0">
              <a:buNone/>
            </a:pPr>
            <a:r>
              <a:rPr lang="en-US" dirty="0"/>
              <a:t>Income from the performances of a process normally employed by farmer to make the produced fit for market ginning of cotton curing of tobacco.</a:t>
            </a:r>
          </a:p>
          <a:p>
            <a:pPr marL="0" lvl="0" indent="0">
              <a:buNone/>
            </a:pPr>
            <a:r>
              <a:rPr lang="en-US" dirty="0" smtClean="0"/>
              <a:t>        Income </a:t>
            </a:r>
            <a:r>
              <a:rPr lang="en-US" dirty="0"/>
              <a:t>from building or land situated on or in the immediate vicinity.</a:t>
            </a:r>
          </a:p>
          <a:p>
            <a:pPr marL="0" indent="0">
              <a:buNone/>
            </a:pPr>
            <a:r>
              <a:rPr lang="en-US" dirty="0" smtClean="0"/>
              <a:t>         </a:t>
            </a:r>
            <a:r>
              <a:rPr lang="en-US" dirty="0">
                <a:solidFill>
                  <a:srgbClr val="7030A0"/>
                </a:solidFill>
              </a:rPr>
              <a:t>The following income is not including in agricultural income.</a:t>
            </a:r>
          </a:p>
          <a:p>
            <a:pPr lvl="0"/>
            <a:r>
              <a:rPr lang="en-US" dirty="0"/>
              <a:t>Income from forest trees, grass, bamboos  etc. of spontaneous growth.</a:t>
            </a:r>
          </a:p>
          <a:p>
            <a:pPr lvl="0"/>
            <a:r>
              <a:rPr lang="en-US" dirty="0"/>
              <a:t>Income from markets</a:t>
            </a:r>
            <a:r>
              <a:rPr lang="en-US" dirty="0" smtClean="0"/>
              <a:t>, ferries &amp; fisheries</a:t>
            </a:r>
            <a:r>
              <a:rPr lang="en-US" dirty="0"/>
              <a:t>.</a:t>
            </a:r>
          </a:p>
          <a:p>
            <a:pPr lvl="0"/>
            <a:r>
              <a:rPr lang="en-US" dirty="0"/>
              <a:t>Income from stone quarries.</a:t>
            </a:r>
          </a:p>
          <a:p>
            <a:pPr lvl="0"/>
            <a:r>
              <a:rPr lang="en-US" dirty="0"/>
              <a:t>Income from mining royalties.</a:t>
            </a:r>
          </a:p>
          <a:p>
            <a:pPr lvl="0"/>
            <a:r>
              <a:rPr lang="en-US" dirty="0"/>
              <a:t>Income from sale of earth for brick making.</a:t>
            </a:r>
          </a:p>
          <a:p>
            <a:pPr lvl="0"/>
            <a:r>
              <a:rPr lang="en-US" dirty="0"/>
              <a:t>Income from poultry </a:t>
            </a:r>
            <a:r>
              <a:rPr lang="en-US" dirty="0" smtClean="0"/>
              <a:t>or dairy </a:t>
            </a:r>
            <a:r>
              <a:rPr lang="en-US" dirty="0"/>
              <a:t>farming.</a:t>
            </a:r>
          </a:p>
          <a:p>
            <a:pPr lvl="0"/>
            <a:r>
              <a:rPr lang="en-US" dirty="0"/>
              <a:t>Income from supply of water for irrigation.</a:t>
            </a:r>
          </a:p>
          <a:p>
            <a:pPr lvl="0"/>
            <a:r>
              <a:rPr lang="en-US" dirty="0"/>
              <a:t>Income from dividend received from a company engaged in agriculture.</a:t>
            </a:r>
          </a:p>
          <a:p>
            <a:r>
              <a:rPr lang="en-US" dirty="0"/>
              <a:t>Agriculture income is not taxable u/s 10(1) of I.T. Act</a:t>
            </a:r>
            <a:r>
              <a:rPr lang="en-US" dirty="0" smtClean="0"/>
              <a:t>.</a:t>
            </a:r>
            <a:endParaRPr lang="en-US" dirty="0"/>
          </a:p>
        </p:txBody>
      </p:sp>
    </p:spTree>
    <p:extLst>
      <p:ext uri="{BB962C8B-B14F-4D97-AF65-F5344CB8AC3E}">
        <p14:creationId xmlns:p14="http://schemas.microsoft.com/office/powerpoint/2010/main" val="344568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762000"/>
            <a:ext cx="7848600" cy="5293757"/>
          </a:xfrm>
          <a:prstGeom prst="rect">
            <a:avLst/>
          </a:prstGeom>
        </p:spPr>
        <p:txBody>
          <a:bodyPr wrap="square">
            <a:spAutoFit/>
          </a:bodyPr>
          <a:lstStyle/>
          <a:p>
            <a:r>
              <a:rPr lang="en-US" sz="3200" b="1" dirty="0">
                <a:solidFill>
                  <a:srgbClr val="FF0000"/>
                </a:solidFill>
              </a:rPr>
              <a:t>8) A Company:- Section-2 [17]</a:t>
            </a:r>
            <a:endParaRPr lang="en-US" sz="3200" dirty="0">
              <a:solidFill>
                <a:srgbClr val="FF0000"/>
              </a:solidFill>
            </a:endParaRPr>
          </a:p>
          <a:p>
            <a:r>
              <a:rPr lang="en-US" sz="3200" dirty="0" smtClean="0"/>
              <a:t>          A </a:t>
            </a:r>
            <a:r>
              <a:rPr lang="en-US" sz="3200" dirty="0"/>
              <a:t>company means:-</a:t>
            </a:r>
          </a:p>
          <a:p>
            <a:pPr marL="457200" lvl="0" indent="-457200">
              <a:buFont typeface="Arial" pitchFamily="34" charset="0"/>
              <a:buChar char="•"/>
            </a:pPr>
            <a:r>
              <a:rPr lang="en-US" sz="3200" dirty="0"/>
              <a:t>Any Indian company.</a:t>
            </a:r>
          </a:p>
          <a:p>
            <a:pPr marL="457200" lvl="0" indent="-457200">
              <a:buFont typeface="Arial" pitchFamily="34" charset="0"/>
              <a:buChar char="•"/>
            </a:pPr>
            <a:r>
              <a:rPr lang="en-US" sz="3200" dirty="0"/>
              <a:t>Any body corporate registered under the law of foreign country.</a:t>
            </a:r>
          </a:p>
          <a:p>
            <a:pPr marL="457200" lvl="0" indent="-457200">
              <a:buFont typeface="Arial" pitchFamily="34" charset="0"/>
              <a:buChar char="•"/>
            </a:pPr>
            <a:r>
              <a:rPr lang="en-US" sz="3200" dirty="0"/>
              <a:t>Any institution which is assessed as a company for any assessment year before 1970-71.</a:t>
            </a:r>
          </a:p>
          <a:p>
            <a:pPr marL="457200" lvl="0" indent="-457200">
              <a:buFont typeface="Arial" pitchFamily="34" charset="0"/>
              <a:buChar char="•"/>
            </a:pPr>
            <a:r>
              <a:rPr lang="en-US" sz="3200" dirty="0"/>
              <a:t>Any institution declared by central board of direct taxes[C.B.D.T.]as a company.</a:t>
            </a:r>
          </a:p>
          <a:p>
            <a:endParaRPr lang="en-US" dirty="0"/>
          </a:p>
        </p:txBody>
      </p:sp>
    </p:spTree>
    <p:extLst>
      <p:ext uri="{BB962C8B-B14F-4D97-AF65-F5344CB8AC3E}">
        <p14:creationId xmlns:p14="http://schemas.microsoft.com/office/powerpoint/2010/main" val="1480817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
            <a:ext cx="8153400" cy="6553200"/>
          </a:xfrm>
          <a:prstGeom prst="rect">
            <a:avLst/>
          </a:prstGeom>
        </p:spPr>
        <p:txBody>
          <a:bodyPr wrap="square">
            <a:spAutoFit/>
          </a:bodyPr>
          <a:lstStyle/>
          <a:p>
            <a:r>
              <a:rPr lang="en-US" b="1" dirty="0">
                <a:solidFill>
                  <a:srgbClr val="FF0000"/>
                </a:solidFill>
              </a:rPr>
              <a:t>9) Indian Company : Sectiopn-2 [26]</a:t>
            </a:r>
            <a:endParaRPr lang="en-US" dirty="0">
              <a:solidFill>
                <a:srgbClr val="FF0000"/>
              </a:solidFill>
            </a:endParaRPr>
          </a:p>
          <a:p>
            <a:r>
              <a:rPr lang="en-US" dirty="0"/>
              <a:t>           Indian company means a company formed and registered under company act 1956. It also includes the following, the registered office of the company in India.</a:t>
            </a:r>
          </a:p>
          <a:p>
            <a:pPr lvl="0"/>
            <a:r>
              <a:rPr lang="en-US" dirty="0"/>
              <a:t>Any institution declared by the CBDT as a company.</a:t>
            </a:r>
          </a:p>
          <a:p>
            <a:pPr lvl="0"/>
            <a:r>
              <a:rPr lang="en-US" dirty="0"/>
              <a:t>A company established under Govt. act.</a:t>
            </a:r>
          </a:p>
          <a:p>
            <a:pPr lvl="0"/>
            <a:r>
              <a:rPr lang="en-US" dirty="0"/>
              <a:t>A </a:t>
            </a:r>
            <a:r>
              <a:rPr lang="en-US" dirty="0" smtClean="0"/>
              <a:t>company formed </a:t>
            </a:r>
            <a:r>
              <a:rPr lang="en-US" dirty="0"/>
              <a:t>under any law in force in India.</a:t>
            </a:r>
          </a:p>
          <a:p>
            <a:pPr lvl="0"/>
            <a:r>
              <a:rPr lang="en-US" dirty="0"/>
              <a:t>A company Formed under the law in force in the state of Jammu &amp; Kashmir, </a:t>
            </a:r>
            <a:r>
              <a:rPr lang="en-US" dirty="0" err="1"/>
              <a:t>Dadara</a:t>
            </a:r>
            <a:r>
              <a:rPr lang="en-US" dirty="0"/>
              <a:t> and Nagar </a:t>
            </a:r>
            <a:r>
              <a:rPr lang="en-US" dirty="0" err="1"/>
              <a:t>Havely</a:t>
            </a:r>
            <a:r>
              <a:rPr lang="en-US" dirty="0"/>
              <a:t>,  Daman&amp; Diu , Pondicherry.</a:t>
            </a:r>
          </a:p>
          <a:p>
            <a:r>
              <a:rPr lang="en-US" b="1" dirty="0">
                <a:solidFill>
                  <a:srgbClr val="FF0000"/>
                </a:solidFill>
              </a:rPr>
              <a:t>10) Business-Section.2 [13]</a:t>
            </a:r>
            <a:endParaRPr lang="en-US" dirty="0">
              <a:solidFill>
                <a:srgbClr val="FF0000"/>
              </a:solidFill>
            </a:endParaRPr>
          </a:p>
          <a:p>
            <a:r>
              <a:rPr lang="en-US" dirty="0"/>
              <a:t>              Business includes trade, commerce or manufacture or adventures in the nature of trade ,commerce or manufactures.</a:t>
            </a:r>
          </a:p>
          <a:p>
            <a:r>
              <a:rPr lang="en-US" dirty="0"/>
              <a:t>               In general sense business means any activity carried out for profit that means any transaction involves the purchase sale or service and intension of which is to earn is included in business.</a:t>
            </a:r>
          </a:p>
          <a:p>
            <a:r>
              <a:rPr lang="en-US" b="1" dirty="0">
                <a:solidFill>
                  <a:srgbClr val="FF0000"/>
                </a:solidFill>
              </a:rPr>
              <a:t>11) Capital Assets:- Section:-2 [14]</a:t>
            </a:r>
            <a:endParaRPr lang="en-US" dirty="0">
              <a:solidFill>
                <a:srgbClr val="FF0000"/>
              </a:solidFill>
            </a:endParaRPr>
          </a:p>
          <a:p>
            <a:r>
              <a:rPr lang="en-US" dirty="0"/>
              <a:t>             Capital assets means property of any kind movable or immovable held by an </a:t>
            </a:r>
            <a:r>
              <a:rPr lang="en-US" dirty="0" err="1"/>
              <a:t>assessee</a:t>
            </a:r>
            <a:r>
              <a:rPr lang="en-US" dirty="0"/>
              <a:t> it may be conceded with his business &amp;profession or not . It includes lease hold property partners share in a firm is also considered as capital asset </a:t>
            </a:r>
          </a:p>
          <a:p>
            <a:r>
              <a:rPr lang="en-US" dirty="0"/>
              <a:t>However, following assets are not included in capital assets:-</a:t>
            </a:r>
          </a:p>
          <a:p>
            <a:pPr lvl="0"/>
            <a:r>
              <a:rPr lang="en-US" dirty="0"/>
              <a:t>Any stock or raw material held for business purpose.</a:t>
            </a:r>
          </a:p>
          <a:p>
            <a:pPr lvl="0"/>
            <a:r>
              <a:rPr lang="en-US" dirty="0"/>
              <a:t>Agricultural land which is not situated in </a:t>
            </a:r>
            <a:r>
              <a:rPr lang="en-US" dirty="0" smtClean="0"/>
              <a:t>urban area</a:t>
            </a:r>
            <a:r>
              <a:rPr lang="en-US" dirty="0"/>
              <a:t>.</a:t>
            </a:r>
          </a:p>
          <a:p>
            <a:pPr lvl="0"/>
            <a:r>
              <a:rPr lang="en-US" dirty="0"/>
              <a:t>Gold bonds </a:t>
            </a:r>
            <a:r>
              <a:rPr lang="en-US" dirty="0" smtClean="0"/>
              <a:t>national defense </a:t>
            </a:r>
            <a:r>
              <a:rPr lang="en-US" dirty="0"/>
              <a:t>bond 3year IDBI capital bonds.</a:t>
            </a:r>
          </a:p>
          <a:p>
            <a:pPr lvl="0"/>
            <a:r>
              <a:rPr lang="en-US" dirty="0"/>
              <a:t>Personal property.</a:t>
            </a:r>
          </a:p>
        </p:txBody>
      </p:sp>
    </p:spTree>
    <p:extLst>
      <p:ext uri="{BB962C8B-B14F-4D97-AF65-F5344CB8AC3E}">
        <p14:creationId xmlns:p14="http://schemas.microsoft.com/office/powerpoint/2010/main" val="21663218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2874</Words>
  <Application>Microsoft Office PowerPoint</Application>
  <PresentationFormat>On-screen Show (4:3)</PresentationFormat>
  <Paragraphs>300</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Well Come to</vt:lpstr>
      <vt:lpstr>Income Tax</vt:lpstr>
      <vt:lpstr> Introduction of Income Tax &amp; Important   Definition </vt:lpstr>
      <vt:lpstr>                                                                                                                                                  Conti…..</vt:lpstr>
      <vt:lpstr>PowerPoint Presentation</vt:lpstr>
      <vt:lpstr>Conti……. </vt:lpstr>
      <vt:lpstr>Conti……</vt:lpstr>
      <vt:lpstr>PowerPoint Presentation</vt:lpstr>
      <vt:lpstr>PowerPoint Presentation</vt:lpstr>
      <vt:lpstr>Residential Status and Tax Liability </vt:lpstr>
      <vt:lpstr>INDIVIDUALS:</vt:lpstr>
      <vt:lpstr>PowerPoint Presentation</vt:lpstr>
      <vt:lpstr>Hindu undivided families : </vt:lpstr>
      <vt:lpstr> Firm and Association of Person : </vt:lpstr>
      <vt:lpstr>Income Exempt from Income Tax </vt:lpstr>
      <vt:lpstr>Interest on certain Govt. securities :Sec. 10(15) </vt:lpstr>
      <vt:lpstr>Death Cum Retirement Gratuity</vt:lpstr>
      <vt:lpstr>Commuted Pension : u/s 10 (10A) </vt:lpstr>
      <vt:lpstr>Deductions and Exemptions : (U/S 80C to 80U) </vt:lpstr>
      <vt:lpstr>PowerPoint Presentation</vt:lpstr>
      <vt:lpstr>PowerPoint Presentation</vt:lpstr>
      <vt:lpstr>Deduction in respect of Donation: (u/s 80G)  </vt:lpstr>
      <vt:lpstr>Income from Salary </vt:lpstr>
      <vt:lpstr>Allowances : </vt:lpstr>
      <vt:lpstr>B)   Allowances Exempt up to specified limits </vt:lpstr>
      <vt:lpstr>PowerPoint Presentation</vt:lpstr>
      <vt:lpstr>C ) Allowances exempt u/s 10(14)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srp</dc:creator>
  <cp:lastModifiedBy>srp</cp:lastModifiedBy>
  <cp:revision>20</cp:revision>
  <dcterms:created xsi:type="dcterms:W3CDTF">2006-08-16T00:00:00Z</dcterms:created>
  <dcterms:modified xsi:type="dcterms:W3CDTF">2009-07-01T20:08:49Z</dcterms:modified>
</cp:coreProperties>
</file>