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56" r:id="rId4"/>
    <p:sldId id="257" r:id="rId5"/>
    <p:sldId id="258" r:id="rId6"/>
    <p:sldId id="259" r:id="rId7"/>
    <p:sldId id="260"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Ethanol" TargetMode="External"/><Relationship Id="rId2" Type="http://schemas.openxmlformats.org/officeDocument/2006/relationships/hyperlink" Target="http://en.wikipedia.org/wiki/Sugar" TargetMode="External"/><Relationship Id="rId1" Type="http://schemas.openxmlformats.org/officeDocument/2006/relationships/slideLayout" Target="../slideLayouts/slideLayout2.xml"/><Relationship Id="rId5" Type="http://schemas.openxmlformats.org/officeDocument/2006/relationships/hyperlink" Target="http://en.wikipedia.org/wiki/Maharashtra" TargetMode="External"/><Relationship Id="rId4" Type="http://schemas.openxmlformats.org/officeDocument/2006/relationships/hyperlink" Target="http://en.wikipedia.org/wiki/Mumbai"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ICR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Bangalore_University" TargetMode="External"/><Relationship Id="rId3" Type="http://schemas.openxmlformats.org/officeDocument/2006/relationships/image" Target="../media/image9.jpeg"/><Relationship Id="rId7" Type="http://schemas.openxmlformats.org/officeDocument/2006/relationships/hyperlink" Target="http://en.wikipedia.org/wiki/Mount_Carmel_College" TargetMode="External"/><Relationship Id="rId2" Type="http://schemas.openxmlformats.org/officeDocument/2006/relationships/hyperlink" Target="http://en.wikipedia.org/wiki/File:Kiran_Mazumdar-Shaw_David_Shankbone_2010.jpg" TargetMode="External"/><Relationship Id="rId1" Type="http://schemas.openxmlformats.org/officeDocument/2006/relationships/slideLayout" Target="../slideLayouts/slideLayout2.xml"/><Relationship Id="rId6" Type="http://schemas.openxmlformats.org/officeDocument/2006/relationships/hyperlink" Target="http://en.wikipedia.org/wiki/Biocon" TargetMode="External"/><Relationship Id="rId5" Type="http://schemas.openxmlformats.org/officeDocument/2006/relationships/hyperlink" Target="http://en.wikipedia.org/wiki/India" TargetMode="External"/><Relationship Id="rId4" Type="http://schemas.openxmlformats.org/officeDocument/2006/relationships/hyperlink" Target="http://en.wikipedia.org/wiki/Bangalor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Mount_Carmel_College" TargetMode="External"/><Relationship Id="rId3" Type="http://schemas.openxmlformats.org/officeDocument/2006/relationships/hyperlink" Target="http://en.wikipedia.org/wiki/India" TargetMode="External"/><Relationship Id="rId7" Type="http://schemas.openxmlformats.org/officeDocument/2006/relationships/hyperlink" Target="http://en.wikipedia.org/wiki/Bishop_Cotton_Girls'_School" TargetMode="External"/><Relationship Id="rId2" Type="http://schemas.openxmlformats.org/officeDocument/2006/relationships/hyperlink" Target="http://en.wikipedia.org/wiki/Kannada_language" TargetMode="External"/><Relationship Id="rId1" Type="http://schemas.openxmlformats.org/officeDocument/2006/relationships/slideLayout" Target="../slideLayouts/slideLayout2.xml"/><Relationship Id="rId6" Type="http://schemas.openxmlformats.org/officeDocument/2006/relationships/hyperlink" Target="http://en.wikipedia.org/wiki/Bangalore" TargetMode="External"/><Relationship Id="rId5" Type="http://schemas.openxmlformats.org/officeDocument/2006/relationships/hyperlink" Target="http://en.wikipedia.org/wiki/Biocon" TargetMode="External"/><Relationship Id="rId4" Type="http://schemas.openxmlformats.org/officeDocument/2006/relationships/hyperlink" Target="http://en.wikipedia.org/wiki/Entrepreneur" TargetMode="External"/><Relationship Id="rId9" Type="http://schemas.openxmlformats.org/officeDocument/2006/relationships/hyperlink" Target="http://en.wikipedia.org/wiki/Bangalore_Univers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Kiran_Mazumdar-Sha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Sugar" TargetMode="External"/><Relationship Id="rId13" Type="http://schemas.openxmlformats.org/officeDocument/2006/relationships/hyperlink" Target="http://en.wikipedia.org/wiki/Crore" TargetMode="External"/><Relationship Id="rId3" Type="http://schemas.openxmlformats.org/officeDocument/2006/relationships/hyperlink" Target="http://en.wikipedia.org/wiki/Public" TargetMode="External"/><Relationship Id="rId7" Type="http://schemas.openxmlformats.org/officeDocument/2006/relationships/hyperlink" Target="http://www.nseindia.com/marketinfo/companyinfo/companysearch.jsp?cons=RENUKA&amp;section=7" TargetMode="External"/><Relationship Id="rId12" Type="http://schemas.openxmlformats.org/officeDocument/2006/relationships/hyperlink" Target="http://en.wikipedia.org/wiki/Managing_Director" TargetMode="External"/><Relationship Id="rId2" Type="http://schemas.openxmlformats.org/officeDocument/2006/relationships/hyperlink" Target="http://en.wikipedia.org/wiki/Types_of_business_entity" TargetMode="External"/><Relationship Id="rId1" Type="http://schemas.openxmlformats.org/officeDocument/2006/relationships/slideLayout" Target="../slideLayouts/slideLayout2.xml"/><Relationship Id="rId6" Type="http://schemas.openxmlformats.org/officeDocument/2006/relationships/hyperlink" Target="http://en.wikipedia.org/wiki/National_Stock_Exchange_of_India" TargetMode="External"/><Relationship Id="rId11" Type="http://schemas.openxmlformats.org/officeDocument/2006/relationships/hyperlink" Target="http://en.wikipedia.org/wiki/India" TargetMode="External"/><Relationship Id="rId5" Type="http://schemas.openxmlformats.org/officeDocument/2006/relationships/hyperlink" Target="http://www.bseindia.com/bseplus/StockReach/AdvanceStockReach.aspx?scripcode=532670" TargetMode="External"/><Relationship Id="rId15" Type="http://schemas.openxmlformats.org/officeDocument/2006/relationships/hyperlink" Target="http://en.wikipedia.org/wiki/Net_income" TargetMode="External"/><Relationship Id="rId10" Type="http://schemas.openxmlformats.org/officeDocument/2006/relationships/hyperlink" Target="http://en.wikipedia.org/wiki/Maharashtra" TargetMode="External"/><Relationship Id="rId4" Type="http://schemas.openxmlformats.org/officeDocument/2006/relationships/hyperlink" Target="http://en.wikipedia.org/wiki/Bombay_Stock_Exchange" TargetMode="External"/><Relationship Id="rId9" Type="http://schemas.openxmlformats.org/officeDocument/2006/relationships/hyperlink" Target="http://en.wikipedia.org/wiki/Mumbai" TargetMode="External"/><Relationship Id="rId14" Type="http://schemas.openxmlformats.org/officeDocument/2006/relationships/hyperlink" Target="http://en.wikipedia.org/wiki/United_States_doll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295400"/>
          </a:xfrm>
        </p:spPr>
        <p:txBody>
          <a:bodyPr/>
          <a:lstStyle/>
          <a:p>
            <a:pPr algn="ctr">
              <a:buFont typeface="Wingdings 2" pitchFamily="18" charset="2"/>
              <a:buNone/>
            </a:pPr>
            <a:r>
              <a:rPr lang="en-US" sz="5400" smtClean="0">
                <a:solidFill>
                  <a:srgbClr val="7030A0"/>
                </a:solidFill>
              </a:rPr>
              <a:t>Well Come to</a:t>
            </a:r>
          </a:p>
        </p:txBody>
      </p:sp>
      <p:sp>
        <p:nvSpPr>
          <p:cNvPr id="6147" name="Content Placeholder 2"/>
          <p:cNvSpPr>
            <a:spLocks noGrp="1"/>
          </p:cNvSpPr>
          <p:nvPr>
            <p:ph idx="1"/>
          </p:nvPr>
        </p:nvSpPr>
        <p:spPr>
          <a:xfrm>
            <a:off x="457200" y="1752600"/>
            <a:ext cx="8229600" cy="3581400"/>
          </a:xfrm>
        </p:spPr>
        <p:txBody>
          <a:bodyPr/>
          <a:lstStyle/>
          <a:p>
            <a:pPr algn="ctr">
              <a:buFont typeface="Wingdings 2" pitchFamily="18" charset="2"/>
              <a:buNone/>
            </a:pPr>
            <a:r>
              <a:rPr lang="en-US" sz="4800" smtClean="0">
                <a:solidFill>
                  <a:srgbClr val="7030A0"/>
                </a:solidFill>
              </a:rPr>
              <a:t>B.Com. II</a:t>
            </a:r>
          </a:p>
        </p:txBody>
      </p:sp>
      <p:sp>
        <p:nvSpPr>
          <p:cNvPr id="4" name="Rectangle 3"/>
          <p:cNvSpPr/>
          <p:nvPr/>
        </p:nvSpPr>
        <p:spPr>
          <a:xfrm>
            <a:off x="609599" y="1981201"/>
            <a:ext cx="7924801" cy="4247317"/>
          </a:xfrm>
          <a:prstGeom prst="rect">
            <a:avLst/>
          </a:prstGeom>
          <a:noFill/>
        </p:spPr>
        <p:txBody>
          <a:bodyPr>
            <a:spAutoFit/>
          </a:bodyPr>
          <a:lstStyle/>
          <a:p>
            <a:pPr algn="r">
              <a:buFont typeface="Wingdings 2" pitchFamily="18" charset="2"/>
              <a:buNone/>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Font typeface="Wingdings 2" pitchFamily="18" charset="2"/>
              <a:buNone/>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Deptt</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Of </a:t>
            </a:r>
            <a:r>
              <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Commerce</a:t>
            </a:r>
          </a:p>
          <a:p>
            <a:pPr algn="ctr">
              <a:buFont typeface="Wingdings 2" pitchFamily="18" charset="2"/>
              <a:buNone/>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Arts and Commerce College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Kasegaon</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Font typeface="Wingdings 2" pitchFamily="18" charset="2"/>
              <a:buNone/>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12767848"/>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762000"/>
            <a:ext cx="8229600" cy="5562600"/>
          </a:xfrm>
        </p:spPr>
        <p:txBody>
          <a:bodyPr>
            <a:normAutofit/>
          </a:bodyPr>
          <a:lstStyle/>
          <a:p>
            <a:pPr algn="just" eaLnBrk="1" hangingPunct="1">
              <a:buFont typeface="Wingdings 2" pitchFamily="18" charset="2"/>
              <a:buNone/>
            </a:pPr>
            <a:r>
              <a:rPr lang="en-US" b="1" dirty="0" smtClean="0">
                <a:solidFill>
                  <a:srgbClr val="7030A0"/>
                </a:solidFill>
              </a:rPr>
              <a:t>              Shree </a:t>
            </a:r>
            <a:r>
              <a:rPr lang="en-US" b="1" dirty="0" err="1" smtClean="0">
                <a:solidFill>
                  <a:srgbClr val="7030A0"/>
                </a:solidFill>
              </a:rPr>
              <a:t>Renuka</a:t>
            </a:r>
            <a:r>
              <a:rPr lang="en-US" b="1" dirty="0" smtClean="0">
                <a:solidFill>
                  <a:srgbClr val="7030A0"/>
                </a:solidFill>
              </a:rPr>
              <a:t> Sugars </a:t>
            </a:r>
            <a:r>
              <a:rPr lang="en-US" dirty="0" smtClean="0">
                <a:solidFill>
                  <a:srgbClr val="7030A0"/>
                </a:solidFill>
              </a:rPr>
              <a:t>is India's largest </a:t>
            </a:r>
            <a:r>
              <a:rPr lang="en-US" u="sng" dirty="0" smtClean="0">
                <a:solidFill>
                  <a:srgbClr val="7030A0"/>
                </a:solidFill>
                <a:hlinkClick r:id="rId2" tooltip="Sugar"/>
              </a:rPr>
              <a:t>sugar</a:t>
            </a:r>
            <a:r>
              <a:rPr lang="en-US" dirty="0" smtClean="0">
                <a:solidFill>
                  <a:srgbClr val="7030A0"/>
                </a:solidFill>
              </a:rPr>
              <a:t> refiner and </a:t>
            </a:r>
            <a:r>
              <a:rPr lang="en-US" u="sng" dirty="0" smtClean="0">
                <a:solidFill>
                  <a:srgbClr val="FF0000"/>
                </a:solidFill>
                <a:hlinkClick r:id="rId3" tooltip="Ethanol"/>
              </a:rPr>
              <a:t>ethanol</a:t>
            </a:r>
            <a:r>
              <a:rPr lang="en-US" dirty="0" smtClean="0">
                <a:solidFill>
                  <a:srgbClr val="FF0000"/>
                </a:solidFill>
              </a:rPr>
              <a:t> </a:t>
            </a:r>
            <a:r>
              <a:rPr lang="en-US" dirty="0" smtClean="0">
                <a:solidFill>
                  <a:srgbClr val="7030A0"/>
                </a:solidFill>
              </a:rPr>
              <a:t>producer based in </a:t>
            </a:r>
            <a:r>
              <a:rPr lang="en-US" u="sng" dirty="0" smtClean="0">
                <a:solidFill>
                  <a:srgbClr val="7030A0"/>
                </a:solidFill>
                <a:hlinkClick r:id="rId4" tooltip="Mumbai"/>
              </a:rPr>
              <a:t>Mumbai</a:t>
            </a:r>
            <a:r>
              <a:rPr lang="en-US" dirty="0" smtClean="0">
                <a:solidFill>
                  <a:srgbClr val="7030A0"/>
                </a:solidFill>
              </a:rPr>
              <a:t>, </a:t>
            </a:r>
            <a:r>
              <a:rPr lang="en-US" u="sng" dirty="0" err="1" smtClean="0">
                <a:solidFill>
                  <a:srgbClr val="7030A0"/>
                </a:solidFill>
                <a:hlinkClick r:id="rId5" tooltip="Maharashtra"/>
              </a:rPr>
              <a:t>Maharashtra</a:t>
            </a:r>
            <a:r>
              <a:rPr lang="en-US" dirty="0" err="1" smtClean="0">
                <a:solidFill>
                  <a:srgbClr val="7030A0"/>
                </a:solidFill>
              </a:rPr>
              <a:t>,with</a:t>
            </a:r>
            <a:r>
              <a:rPr lang="en-US" dirty="0" smtClean="0">
                <a:solidFill>
                  <a:srgbClr val="7030A0"/>
                </a:solidFill>
              </a:rPr>
              <a:t> refining capacity of 4000 </a:t>
            </a:r>
            <a:r>
              <a:rPr lang="en-US" dirty="0" err="1" smtClean="0">
                <a:solidFill>
                  <a:srgbClr val="7030A0"/>
                </a:solidFill>
              </a:rPr>
              <a:t>tonnes</a:t>
            </a:r>
            <a:r>
              <a:rPr lang="en-US" dirty="0" smtClean="0">
                <a:solidFill>
                  <a:srgbClr val="7030A0"/>
                </a:solidFill>
              </a:rPr>
              <a:t>/day and distillery capacity of 600 Kilo liter/day. It has 21% market share in India's fuel ethanol market and has an aggressive growth plan of increasing its ethanol production capacity to 900 Kilo liter/day by Dec 2009. It also accounts for 20% of India's international sugar trade.</a:t>
            </a:r>
          </a:p>
          <a:p>
            <a:pPr eaLnBrk="1" hangingPunct="1">
              <a:buFont typeface="Wingdings 2" pitchFamily="18" charset="2"/>
              <a:buNone/>
            </a:pPr>
            <a:endParaRPr lang="en-US" sz="3600" dirty="0" smtClean="0"/>
          </a:p>
        </p:txBody>
      </p:sp>
    </p:spTree>
    <p:extLst>
      <p:ext uri="{BB962C8B-B14F-4D97-AF65-F5344CB8AC3E}">
        <p14:creationId xmlns:p14="http://schemas.microsoft.com/office/powerpoint/2010/main" val="3481987775"/>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defRPr/>
            </a:pPr>
            <a:r>
              <a:rPr lang="en-US" b="1" dirty="0" smtClean="0"/>
              <a:t>                                                 Acquisitions</a:t>
            </a:r>
          </a:p>
          <a:p>
            <a:pPr>
              <a:defRPr/>
            </a:pPr>
            <a:r>
              <a:rPr lang="en-US" dirty="0" smtClean="0"/>
              <a:t>           On 24 February 2010, Shree </a:t>
            </a:r>
            <a:r>
              <a:rPr lang="en-US" dirty="0" err="1" smtClean="0"/>
              <a:t>Renuka</a:t>
            </a:r>
            <a:r>
              <a:rPr lang="en-US" dirty="0" smtClean="0"/>
              <a:t> Sugars (SRSL) has signed a deal with </a:t>
            </a:r>
            <a:r>
              <a:rPr lang="en-US" dirty="0" err="1" smtClean="0"/>
              <a:t>Grupo</a:t>
            </a:r>
            <a:r>
              <a:rPr lang="en-US" dirty="0" smtClean="0"/>
              <a:t> </a:t>
            </a:r>
            <a:r>
              <a:rPr lang="en-US" dirty="0" err="1" smtClean="0"/>
              <a:t>Equipav</a:t>
            </a:r>
            <a:r>
              <a:rPr lang="en-US" dirty="0" smtClean="0"/>
              <a:t> for an investment of BRL600m leading to a majority, controlling equity stake in </a:t>
            </a:r>
            <a:r>
              <a:rPr lang="en-US" dirty="0" err="1" smtClean="0"/>
              <a:t>Equipav</a:t>
            </a:r>
            <a:r>
              <a:rPr lang="en-US" dirty="0" smtClean="0"/>
              <a:t> </a:t>
            </a:r>
            <a:r>
              <a:rPr lang="en-US" dirty="0" err="1" smtClean="0"/>
              <a:t>Acucar</a:t>
            </a:r>
            <a:r>
              <a:rPr lang="en-US" dirty="0" smtClean="0"/>
              <a:t> e </a:t>
            </a:r>
            <a:r>
              <a:rPr lang="en-US" dirty="0" err="1" smtClean="0"/>
              <a:t>Alcool</a:t>
            </a:r>
            <a:r>
              <a:rPr lang="en-US" dirty="0" smtClean="0"/>
              <a:t> (</a:t>
            </a:r>
            <a:r>
              <a:rPr lang="en-US" dirty="0" err="1" smtClean="0"/>
              <a:t>Equipav</a:t>
            </a:r>
            <a:r>
              <a:rPr lang="en-US" dirty="0" smtClean="0"/>
              <a:t>), a sugar/ethanol company in </a:t>
            </a:r>
            <a:r>
              <a:rPr lang="en-US" dirty="0" err="1" smtClean="0"/>
              <a:t>Brazil.The</a:t>
            </a:r>
            <a:r>
              <a:rPr lang="en-US" dirty="0" smtClean="0"/>
              <a:t> deal is subject to approval of an acceptable debt restructuring package by the lenders to the company and certain other conditions customary to such transactions. Closing is expected in 40 days. Shree </a:t>
            </a:r>
            <a:r>
              <a:rPr lang="en-US" dirty="0" err="1" smtClean="0"/>
              <a:t>Renuka</a:t>
            </a:r>
            <a:r>
              <a:rPr lang="en-US" dirty="0" smtClean="0"/>
              <a:t> Sugars creates one of the largest Sugar/Ethanol Groups in Brazil with </a:t>
            </a:r>
            <a:r>
              <a:rPr lang="en-US" dirty="0" err="1" smtClean="0"/>
              <a:t>Equipav</a:t>
            </a:r>
            <a:r>
              <a:rPr lang="en-US" dirty="0" smtClean="0"/>
              <a:t> Deal. Indian credit rating agency </a:t>
            </a:r>
            <a:r>
              <a:rPr lang="en-US" u="sng" dirty="0" smtClean="0">
                <a:hlinkClick r:id="rId2" tooltip="ICRA"/>
              </a:rPr>
              <a:t>ICRA</a:t>
            </a:r>
            <a:r>
              <a:rPr lang="en-US" dirty="0" smtClean="0"/>
              <a:t> has maintained the long term rating of [ICRA]A+ on the company. </a:t>
            </a:r>
          </a:p>
          <a:p>
            <a:pPr>
              <a:defRPr/>
            </a:pPr>
            <a:r>
              <a:rPr lang="en-US" dirty="0" smtClean="0"/>
              <a:t>           </a:t>
            </a:r>
            <a:r>
              <a:rPr lang="en-US" dirty="0" err="1" smtClean="0"/>
              <a:t>Renuka</a:t>
            </a:r>
            <a:r>
              <a:rPr lang="en-US" dirty="0" smtClean="0"/>
              <a:t> sugars also owns a team in KSCA's Belgaum Premier League T20. The name of the team is </a:t>
            </a:r>
            <a:r>
              <a:rPr lang="en-US" dirty="0" err="1" smtClean="0"/>
              <a:t>Renuka</a:t>
            </a:r>
            <a:r>
              <a:rPr lang="en-US" dirty="0" smtClean="0"/>
              <a:t> Royals.</a:t>
            </a:r>
            <a:endParaRPr lang="en-US" dirty="0"/>
          </a:p>
        </p:txBody>
      </p:sp>
    </p:spTree>
    <p:extLst>
      <p:ext uri="{BB962C8B-B14F-4D97-AF65-F5344CB8AC3E}">
        <p14:creationId xmlns:p14="http://schemas.microsoft.com/office/powerpoint/2010/main" val="13986672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1066800"/>
          </a:xfrm>
        </p:spPr>
        <p:txBody>
          <a:bodyPr/>
          <a:lstStyle/>
          <a:p>
            <a:pPr algn="ctr"/>
            <a:r>
              <a:rPr lang="en-US" b="1" smtClean="0"/>
              <a:t>Kiran Mazumdar-Shaw</a:t>
            </a:r>
          </a:p>
        </p:txBody>
      </p:sp>
      <p:pic>
        <p:nvPicPr>
          <p:cNvPr id="25603" name="Content Placeholder 3" descr="http://upload.wikimedia.org/wikipedia/commons/thumb/7/7a/Kiran_Mazumdar-Shaw_David_Shankbone_2010.jpg/220px-Kiran_Mazumdar-Shaw_David_Shankbone_2010.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95400"/>
            <a:ext cx="3886200" cy="4800600"/>
          </a:xfrm>
        </p:spPr>
      </p:pic>
      <p:sp>
        <p:nvSpPr>
          <p:cNvPr id="25604" name="Rectangle 4"/>
          <p:cNvSpPr>
            <a:spLocks noChangeArrowheads="1"/>
          </p:cNvSpPr>
          <p:nvPr/>
        </p:nvSpPr>
        <p:spPr bwMode="auto">
          <a:xfrm>
            <a:off x="4876800" y="1371600"/>
            <a:ext cx="373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600" b="1">
              <a:solidFill>
                <a:srgbClr val="000000"/>
              </a:solidFill>
              <a:cs typeface="Times New Roman" pitchFamily="18" charset="0"/>
            </a:endParaRPr>
          </a:p>
          <a:p>
            <a:pPr eaLnBrk="0" hangingPunct="0"/>
            <a:endParaRPr lang="en-US" sz="1600" b="1">
              <a:solidFill>
                <a:srgbClr val="000000"/>
              </a:solidFill>
              <a:cs typeface="Times New Roman" pitchFamily="18" charset="0"/>
            </a:endParaRPr>
          </a:p>
          <a:p>
            <a:pPr eaLnBrk="0" hangingPunct="0"/>
            <a:endParaRPr lang="en-US" sz="1600" b="1">
              <a:solidFill>
                <a:srgbClr val="000000"/>
              </a:solidFill>
              <a:cs typeface="Times New Roman" pitchFamily="18" charset="0"/>
            </a:endParaRPr>
          </a:p>
          <a:p>
            <a:pPr eaLnBrk="0" hangingPunct="0"/>
            <a:endParaRPr lang="en-US" sz="1600" b="1">
              <a:solidFill>
                <a:srgbClr val="000000"/>
              </a:solidFill>
              <a:cs typeface="Times New Roman" pitchFamily="18" charset="0"/>
            </a:endParaRPr>
          </a:p>
          <a:p>
            <a:pPr eaLnBrk="0" hangingPunct="0"/>
            <a:r>
              <a:rPr lang="en-US" sz="1600" b="1">
                <a:solidFill>
                  <a:srgbClr val="000000"/>
                </a:solidFill>
                <a:cs typeface="Times New Roman" pitchFamily="18" charset="0"/>
              </a:rPr>
              <a:t>Born</a:t>
            </a:r>
            <a:r>
              <a:rPr lang="en-US" sz="1600">
                <a:solidFill>
                  <a:srgbClr val="000000"/>
                </a:solidFill>
                <a:cs typeface="Times New Roman" pitchFamily="18" charset="0"/>
              </a:rPr>
              <a:t>                 March 23, 1953 )</a:t>
            </a:r>
            <a:r>
              <a:rPr lang="en-US" sz="1200">
                <a:cs typeface="Times New Roman" pitchFamily="18" charset="0"/>
              </a:rPr>
              <a:t>   </a:t>
            </a:r>
          </a:p>
          <a:p>
            <a:pPr eaLnBrk="0" hangingPunct="0"/>
            <a:r>
              <a:rPr lang="en-US" sz="1200">
                <a:cs typeface="Times New Roman" pitchFamily="18" charset="0"/>
              </a:rPr>
              <a:t>                            (age 58) </a:t>
            </a:r>
            <a:r>
              <a:rPr lang="en-US" sz="1600">
                <a:cs typeface="Times New Roman" pitchFamily="18" charset="0"/>
                <a:hlinkClick r:id="rId4" tooltip="Bangalore"/>
              </a:rPr>
              <a:t>Bangalore</a:t>
            </a:r>
            <a:r>
              <a:rPr lang="en-US" sz="1600">
                <a:solidFill>
                  <a:srgbClr val="000000"/>
                </a:solidFill>
                <a:cs typeface="Times New Roman" pitchFamily="18" charset="0"/>
              </a:rPr>
              <a:t>, </a:t>
            </a:r>
            <a:r>
              <a:rPr lang="en-US" sz="1600">
                <a:cs typeface="Times New Roman" pitchFamily="18" charset="0"/>
                <a:hlinkClick r:id="rId5" tooltip="India"/>
              </a:rPr>
              <a:t>India</a:t>
            </a:r>
            <a:r>
              <a:rPr lang="en-US" sz="1200">
                <a:cs typeface="Times New Roman" pitchFamily="18" charset="0"/>
              </a:rPr>
              <a:t>                                         </a:t>
            </a:r>
          </a:p>
          <a:p>
            <a:pPr eaLnBrk="0" hangingPunct="0"/>
            <a:endParaRPr lang="en-US" sz="1600" b="1">
              <a:solidFill>
                <a:srgbClr val="000000"/>
              </a:solidFill>
              <a:cs typeface="Times New Roman" pitchFamily="18" charset="0"/>
            </a:endParaRPr>
          </a:p>
          <a:p>
            <a:pPr eaLnBrk="0" hangingPunct="0"/>
            <a:r>
              <a:rPr lang="en-US" sz="1600" b="1">
                <a:solidFill>
                  <a:srgbClr val="000000"/>
                </a:solidFill>
                <a:cs typeface="Times New Roman" pitchFamily="18" charset="0"/>
              </a:rPr>
              <a:t>Residence        </a:t>
            </a:r>
            <a:r>
              <a:rPr lang="en-US" sz="1600">
                <a:cs typeface="Times New Roman" pitchFamily="18" charset="0"/>
                <a:hlinkClick r:id="rId4" tooltip="Bangalore"/>
              </a:rPr>
              <a:t>Bangalore</a:t>
            </a:r>
            <a:r>
              <a:rPr lang="en-US" sz="1600">
                <a:solidFill>
                  <a:srgbClr val="000000"/>
                </a:solidFill>
                <a:cs typeface="Times New Roman" pitchFamily="18" charset="0"/>
              </a:rPr>
              <a:t>, </a:t>
            </a:r>
            <a:r>
              <a:rPr lang="en-US" sz="1600">
                <a:cs typeface="Times New Roman" pitchFamily="18" charset="0"/>
                <a:hlinkClick r:id="rId5" tooltip="India"/>
              </a:rPr>
              <a:t>India</a:t>
            </a:r>
            <a:r>
              <a:rPr lang="en-US" sz="1600" b="1">
                <a:solidFill>
                  <a:srgbClr val="000000"/>
                </a:solidFill>
                <a:cs typeface="Times New Roman" pitchFamily="18" charset="0"/>
              </a:rPr>
              <a:t> </a:t>
            </a:r>
          </a:p>
          <a:p>
            <a:pPr eaLnBrk="0" hangingPunct="0"/>
            <a:endParaRPr lang="en-US" sz="1600" b="1">
              <a:solidFill>
                <a:srgbClr val="000000"/>
              </a:solidFill>
              <a:cs typeface="Times New Roman" pitchFamily="18" charset="0"/>
            </a:endParaRPr>
          </a:p>
          <a:p>
            <a:pPr eaLnBrk="0" hangingPunct="0"/>
            <a:r>
              <a:rPr lang="en-US" sz="1600" b="1">
                <a:solidFill>
                  <a:srgbClr val="000000"/>
                </a:solidFill>
                <a:cs typeface="Times New Roman" pitchFamily="18" charset="0"/>
              </a:rPr>
              <a:t>Occupation</a:t>
            </a:r>
            <a:r>
              <a:rPr lang="en-US" sz="1600">
                <a:solidFill>
                  <a:srgbClr val="000000"/>
                </a:solidFill>
                <a:cs typeface="Times New Roman" pitchFamily="18" charset="0"/>
              </a:rPr>
              <a:t>  Chairperson of </a:t>
            </a:r>
            <a:r>
              <a:rPr lang="en-US" sz="1600">
                <a:cs typeface="Times New Roman" pitchFamily="18" charset="0"/>
                <a:hlinkClick r:id="rId6" tooltip="Biocon"/>
              </a:rPr>
              <a:t>Biocon</a:t>
            </a:r>
            <a:r>
              <a:rPr lang="en-US" sz="1600" b="1">
                <a:solidFill>
                  <a:srgbClr val="000000"/>
                </a:solidFill>
                <a:cs typeface="Times New Roman" pitchFamily="18" charset="0"/>
              </a:rPr>
              <a:t> </a:t>
            </a:r>
            <a:endParaRPr lang="en-US" sz="1200">
              <a:cs typeface="Times New Roman" pitchFamily="18" charset="0"/>
            </a:endParaRPr>
          </a:p>
          <a:p>
            <a:pPr eaLnBrk="0" hangingPunct="0"/>
            <a:endParaRPr lang="en-US" sz="1600" b="1">
              <a:solidFill>
                <a:srgbClr val="000000"/>
              </a:solidFill>
              <a:cs typeface="Times New Roman" pitchFamily="18" charset="0"/>
            </a:endParaRPr>
          </a:p>
          <a:p>
            <a:pPr eaLnBrk="0" hangingPunct="0"/>
            <a:r>
              <a:rPr lang="en-US" sz="1600" b="1">
                <a:solidFill>
                  <a:srgbClr val="000000"/>
                </a:solidFill>
                <a:cs typeface="Times New Roman" pitchFamily="18" charset="0"/>
              </a:rPr>
              <a:t>Education                </a:t>
            </a:r>
            <a:r>
              <a:rPr lang="en-US" sz="1600">
                <a:cs typeface="Times New Roman" pitchFamily="18" charset="0"/>
                <a:hlinkClick r:id="rId7" tooltip="Mount Carmel College"/>
              </a:rPr>
              <a:t>Mount Carmel College</a:t>
            </a:r>
            <a:r>
              <a:rPr lang="en-US" sz="1600">
                <a:solidFill>
                  <a:srgbClr val="000000"/>
                </a:solidFill>
                <a:cs typeface="Times New Roman" pitchFamily="18" charset="0"/>
              </a:rPr>
              <a:t>, </a:t>
            </a:r>
            <a:r>
              <a:rPr lang="en-US" sz="1600">
                <a:cs typeface="Times New Roman" pitchFamily="18" charset="0"/>
                <a:hlinkClick r:id="rId8" tooltip="Bangalore University"/>
              </a:rPr>
              <a:t>Bangalore University</a:t>
            </a:r>
            <a:endParaRPr lang="en-US" sz="1200">
              <a:cs typeface="Times New Roman" pitchFamily="18" charset="0"/>
            </a:endParaRPr>
          </a:p>
          <a:p>
            <a:pPr eaLnBrk="0" hangingPunct="0"/>
            <a:endParaRPr lang="en-US" sz="1600" b="1">
              <a:solidFill>
                <a:srgbClr val="000000"/>
              </a:solidFill>
              <a:cs typeface="Times New Roman" pitchFamily="18" charset="0"/>
            </a:endParaRPr>
          </a:p>
          <a:p>
            <a:pPr eaLnBrk="0" hangingPunct="0"/>
            <a:r>
              <a:rPr lang="en-US" sz="1600" b="1">
                <a:solidFill>
                  <a:srgbClr val="000000"/>
                </a:solidFill>
                <a:cs typeface="Times New Roman" pitchFamily="18" charset="0"/>
              </a:rPr>
              <a:t>Net worth</a:t>
            </a:r>
            <a:r>
              <a:rPr lang="en-US" sz="1600">
                <a:solidFill>
                  <a:srgbClr val="000000"/>
                </a:solidFill>
                <a:cs typeface="Times New Roman" pitchFamily="18" charset="0"/>
              </a:rPr>
              <a:t>                US$900 million (2010)</a:t>
            </a:r>
            <a:r>
              <a:rPr lang="en-US" sz="1600">
                <a:cs typeface="Times New Roman" pitchFamily="18" charset="0"/>
              </a:rPr>
              <a:t> </a:t>
            </a:r>
            <a:endParaRPr lang="en-US"/>
          </a:p>
        </p:txBody>
      </p:sp>
    </p:spTree>
    <p:extLst>
      <p:ext uri="{BB962C8B-B14F-4D97-AF65-F5344CB8AC3E}">
        <p14:creationId xmlns:p14="http://schemas.microsoft.com/office/powerpoint/2010/main" val="71363353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81000"/>
            <a:ext cx="8229600" cy="381000"/>
          </a:xfrm>
        </p:spPr>
        <p:txBody>
          <a:bodyPr/>
          <a:lstStyle/>
          <a:p>
            <a:pPr eaLnBrk="1" hangingPunct="1"/>
            <a:r>
              <a:rPr lang="en-US" sz="1800" dirty="0" smtClean="0"/>
              <a:t>                                                                                                                                     Conti….</a:t>
            </a:r>
          </a:p>
        </p:txBody>
      </p:sp>
      <p:sp>
        <p:nvSpPr>
          <p:cNvPr id="3" name="Content Placeholder 2"/>
          <p:cNvSpPr>
            <a:spLocks noGrp="1"/>
          </p:cNvSpPr>
          <p:nvPr>
            <p:ph idx="1"/>
          </p:nvPr>
        </p:nvSpPr>
        <p:spPr>
          <a:xfrm>
            <a:off x="457200" y="838200"/>
            <a:ext cx="8229600" cy="5287963"/>
          </a:xfrm>
        </p:spPr>
        <p:txBody>
          <a:bodyPr>
            <a:noAutofit/>
          </a:bodyPr>
          <a:lstStyle/>
          <a:p>
            <a:pPr marL="274320" indent="-274320" eaLnBrk="1" fontAlgn="auto" hangingPunct="1">
              <a:spcAft>
                <a:spcPts val="0"/>
              </a:spcAft>
              <a:buClr>
                <a:schemeClr val="accent3"/>
              </a:buClr>
              <a:buFont typeface="Wingdings 2"/>
              <a:buNone/>
              <a:defRPr/>
            </a:pPr>
            <a:r>
              <a:rPr lang="en-US" sz="2000" dirty="0" smtClean="0"/>
              <a:t> </a:t>
            </a:r>
          </a:p>
          <a:p>
            <a:pPr>
              <a:defRPr/>
            </a:pPr>
            <a:r>
              <a:rPr lang="en-US" sz="2000" dirty="0" smtClean="0"/>
              <a:t>''</a:t>
            </a:r>
            <a:r>
              <a:rPr lang="en-US" sz="2000" b="1" i="1" dirty="0" err="1" smtClean="0"/>
              <a:t>Kiran</a:t>
            </a:r>
            <a:r>
              <a:rPr lang="en-US" sz="2000" b="1" i="1" dirty="0" smtClean="0"/>
              <a:t> </a:t>
            </a:r>
            <a:r>
              <a:rPr lang="en-US" sz="2000" b="1" i="1" dirty="0" err="1" smtClean="0"/>
              <a:t>Mazumdar</a:t>
            </a:r>
            <a:r>
              <a:rPr lang="en-US" sz="2000" b="1" i="1" dirty="0" smtClean="0"/>
              <a:t>-Shaw'</a:t>
            </a:r>
            <a:r>
              <a:rPr lang="en-US" sz="2000" dirty="0" smtClean="0"/>
              <a:t> (</a:t>
            </a:r>
            <a:r>
              <a:rPr lang="en-US" sz="2000" u="sng" dirty="0" smtClean="0">
                <a:hlinkClick r:id="rId2" tooltip="Kannada language"/>
              </a:rPr>
              <a:t>Kannada</a:t>
            </a:r>
            <a:r>
              <a:rPr lang="en-US" sz="2000" dirty="0" smtClean="0"/>
              <a:t>: born 23 March 1953) is an </a:t>
            </a:r>
            <a:r>
              <a:rPr lang="en-US" sz="2000" u="sng" dirty="0" smtClean="0">
                <a:hlinkClick r:id="rId3" tooltip="India"/>
              </a:rPr>
              <a:t>Indian</a:t>
            </a:r>
            <a:r>
              <a:rPr lang="en-US" sz="2000" dirty="0" smtClean="0"/>
              <a:t> </a:t>
            </a:r>
            <a:r>
              <a:rPr lang="en-US" sz="2000" u="sng" dirty="0" smtClean="0">
                <a:hlinkClick r:id="rId4" tooltip="Entrepreneur"/>
              </a:rPr>
              <a:t>entrepreneur</a:t>
            </a:r>
            <a:r>
              <a:rPr lang="en-US" sz="2000" dirty="0" smtClean="0"/>
              <a:t>. She is the Chairman &amp; Managing Director of </a:t>
            </a:r>
            <a:r>
              <a:rPr lang="en-US" sz="2000" u="sng" dirty="0" err="1" smtClean="0">
                <a:hlinkClick r:id="rId5" tooltip="Biocon"/>
              </a:rPr>
              <a:t>Biocon</a:t>
            </a:r>
            <a:r>
              <a:rPr lang="en-US" sz="2000" dirty="0" smtClean="0"/>
              <a:t> Limited a biotechnology company based in </a:t>
            </a:r>
            <a:r>
              <a:rPr lang="en-US" sz="2000" u="sng" dirty="0" smtClean="0">
                <a:hlinkClick r:id="rId6" tooltip="Bangalore"/>
              </a:rPr>
              <a:t>Bangalore</a:t>
            </a:r>
            <a:r>
              <a:rPr lang="en-US" sz="2000" dirty="0" smtClean="0"/>
              <a:t> (</a:t>
            </a:r>
            <a:r>
              <a:rPr lang="en-US" sz="2000" dirty="0" err="1" smtClean="0"/>
              <a:t>Bangaluru</a:t>
            </a:r>
            <a:r>
              <a:rPr lang="en-US" sz="2000" dirty="0" smtClean="0"/>
              <a:t>), India.</a:t>
            </a:r>
          </a:p>
          <a:p>
            <a:pPr>
              <a:defRPr/>
            </a:pPr>
            <a:r>
              <a:rPr lang="en-US" sz="2000" b="1" dirty="0" smtClean="0"/>
              <a:t> Profile</a:t>
            </a:r>
          </a:p>
          <a:p>
            <a:pPr>
              <a:defRPr/>
            </a:pPr>
            <a:r>
              <a:rPr lang="en-US" sz="2000" dirty="0" err="1" smtClean="0"/>
              <a:t>Kiran</a:t>
            </a:r>
            <a:r>
              <a:rPr lang="en-US" sz="2000" dirty="0" smtClean="0"/>
              <a:t> </a:t>
            </a:r>
            <a:r>
              <a:rPr lang="en-US" sz="2000" dirty="0" err="1" smtClean="0"/>
              <a:t>Mazumdar</a:t>
            </a:r>
            <a:r>
              <a:rPr lang="en-US" sz="2000" dirty="0" smtClean="0"/>
              <a:t>-Shaw was born on March 23, 1953 in Bangalore, India</a:t>
            </a:r>
          </a:p>
          <a:p>
            <a:pPr>
              <a:defRPr/>
            </a:pPr>
            <a:r>
              <a:rPr lang="en-US" sz="2000" dirty="0" err="1" smtClean="0"/>
              <a:t>Mazumdar</a:t>
            </a:r>
            <a:r>
              <a:rPr lang="en-US" sz="2000" dirty="0" smtClean="0"/>
              <a:t>-Shaw completed her schooling from the city’s </a:t>
            </a:r>
            <a:r>
              <a:rPr lang="en-US" sz="2000" dirty="0" smtClean="0">
                <a:hlinkClick r:id="rId7" tooltip="Bishop Cotton Girls' School"/>
              </a:rPr>
              <a:t>Bishop Cotton Girl’s High School</a:t>
            </a:r>
            <a:r>
              <a:rPr lang="en-US" sz="2000" dirty="0" smtClean="0"/>
              <a:t> (1968). She wanted to join medical school but instead took up biology and completed her </a:t>
            </a:r>
            <a:r>
              <a:rPr lang="en-US" sz="2000" dirty="0" err="1" smtClean="0"/>
              <a:t>BSc</a:t>
            </a:r>
            <a:r>
              <a:rPr lang="en-US" sz="2000" dirty="0" smtClean="0"/>
              <a:t> Zoology </a:t>
            </a:r>
            <a:r>
              <a:rPr lang="en-US" sz="2000" dirty="0" err="1" smtClean="0"/>
              <a:t>Honours</a:t>
            </a:r>
            <a:r>
              <a:rPr lang="en-US" sz="2000" dirty="0" smtClean="0"/>
              <a:t> course from </a:t>
            </a:r>
            <a:r>
              <a:rPr lang="en-US" sz="2000" dirty="0" smtClean="0">
                <a:hlinkClick r:id="rId8" tooltip="Mount Carmel College"/>
              </a:rPr>
              <a:t>Mount Carmel College</a:t>
            </a:r>
            <a:r>
              <a:rPr lang="en-US" sz="2000" dirty="0" smtClean="0"/>
              <a:t>, </a:t>
            </a:r>
            <a:r>
              <a:rPr lang="en-US" sz="2000" dirty="0" smtClean="0">
                <a:hlinkClick r:id="rId9" tooltip="Bangalore University"/>
              </a:rPr>
              <a:t>Bangalore University</a:t>
            </a:r>
            <a:r>
              <a:rPr lang="en-US" sz="2000" dirty="0" smtClean="0"/>
              <a:t> (1973). She later did her post-graduation in Malting and Brewing from </a:t>
            </a:r>
            <a:r>
              <a:rPr lang="en-US" sz="2000" dirty="0" err="1" smtClean="0"/>
              <a:t>Ballarat</a:t>
            </a:r>
            <a:r>
              <a:rPr lang="en-US" sz="2000" dirty="0" smtClean="0"/>
              <a:t> College, Melbourne University (1975).</a:t>
            </a:r>
          </a:p>
          <a:p>
            <a:pPr marL="274320" indent="-274320" algn="just" eaLnBrk="1" fontAlgn="auto" hangingPunct="1">
              <a:spcAft>
                <a:spcPts val="0"/>
              </a:spcAft>
              <a:buClr>
                <a:schemeClr val="accent3"/>
              </a:buClr>
              <a:buFont typeface="Wingdings 2"/>
              <a:buNone/>
              <a:defRPr/>
            </a:pPr>
            <a:r>
              <a:rPr lang="en-US" sz="2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676841358"/>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68963"/>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400" dirty="0" smtClean="0"/>
              <a:t>She worked as a trainee brewer in Carlton and United Breweries, Melbourne and as a trainee </a:t>
            </a:r>
            <a:r>
              <a:rPr lang="en-US" sz="2400" dirty="0" err="1" smtClean="0"/>
              <a:t>maltster</a:t>
            </a:r>
            <a:r>
              <a:rPr lang="en-US" sz="2400" dirty="0" smtClean="0"/>
              <a:t> at Barrett Brothers and </a:t>
            </a:r>
            <a:r>
              <a:rPr lang="en-US" sz="2400" dirty="0" err="1" smtClean="0"/>
              <a:t>Burston</a:t>
            </a:r>
            <a:r>
              <a:rPr lang="en-US" sz="2400" dirty="0" smtClean="0"/>
              <a:t>, Australia. She also worked for some time as a technical consultant at Jupiter Breweries Limited, Calcutta and as a technical manager at Standard </a:t>
            </a:r>
            <a:r>
              <a:rPr lang="en-US" sz="2400" dirty="0" err="1" smtClean="0"/>
              <a:t>Maltings</a:t>
            </a:r>
            <a:r>
              <a:rPr lang="en-US" sz="2400" dirty="0" smtClean="0"/>
              <a:t> Corporation, Baroda between 1975 and 1977. She started </a:t>
            </a:r>
            <a:r>
              <a:rPr lang="en-US" sz="2400" dirty="0" err="1" smtClean="0"/>
              <a:t>Biocon</a:t>
            </a:r>
            <a:r>
              <a:rPr lang="en-US" sz="2400" dirty="0" smtClean="0"/>
              <a:t> in 1978 and spearheaded its evolution from an industrial enzymes manufacturing company to a fully integrated bio-pharmaceutical company with a well-balanced business portfolio of products and a research focus on diabetes, oncology and auto-immune diseases. </a:t>
            </a: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pitchFamily="18" charset="2"/>
              <a:buNone/>
              <a:defRPr/>
            </a:pPr>
            <a:endParaRPr lang="en-US" sz="2400" dirty="0" smtClean="0"/>
          </a:p>
          <a:p>
            <a:pPr marL="274320" indent="-274320" eaLnBrk="1" fontAlgn="auto" hangingPunct="1">
              <a:spcAft>
                <a:spcPts val="0"/>
              </a:spcAft>
              <a:buClr>
                <a:schemeClr val="accent3"/>
              </a:buClr>
              <a:buFont typeface="Wingdings 2" pitchFamily="18" charset="2"/>
              <a:buNone/>
              <a:defRPr/>
            </a:pPr>
            <a:r>
              <a:rPr lang="en-US" sz="2400" dirty="0" smtClean="0"/>
              <a:t>She also established two subsidiaries: </a:t>
            </a:r>
            <a:r>
              <a:rPr lang="en-US" sz="2400" dirty="0" err="1" smtClean="0"/>
              <a:t>Syngene</a:t>
            </a:r>
            <a:r>
              <a:rPr lang="en-US" sz="2400" dirty="0" smtClean="0"/>
              <a:t> (1994) to provide development support services for discovery research and </a:t>
            </a:r>
            <a:r>
              <a:rPr lang="en-US" sz="2400" dirty="0" err="1" smtClean="0"/>
              <a:t>Clinigene</a:t>
            </a:r>
            <a:r>
              <a:rPr lang="en-US" sz="2400" dirty="0" smtClean="0"/>
              <a:t> (2000) to cater to clinical development services. Her pioneering work in the sector has earned her several awards, including the prestigious </a:t>
            </a:r>
            <a:r>
              <a:rPr lang="en-US" sz="2400" dirty="0" err="1" smtClean="0"/>
              <a:t>Padma</a:t>
            </a:r>
            <a:r>
              <a:rPr lang="en-US" sz="2400" dirty="0" smtClean="0"/>
              <a:t> </a:t>
            </a:r>
            <a:r>
              <a:rPr lang="en-US" sz="2400" dirty="0" err="1" smtClean="0"/>
              <a:t>Shri</a:t>
            </a:r>
            <a:r>
              <a:rPr lang="en-US" sz="2400" dirty="0" smtClean="0"/>
              <a:t> (1989) and the </a:t>
            </a:r>
            <a:r>
              <a:rPr lang="en-US" sz="2400" dirty="0" err="1" smtClean="0"/>
              <a:t>Padma</a:t>
            </a:r>
            <a:r>
              <a:rPr lang="en-US" sz="2400" dirty="0" smtClean="0"/>
              <a:t> </a:t>
            </a:r>
            <a:r>
              <a:rPr lang="en-US" sz="2400" dirty="0" err="1" smtClean="0"/>
              <a:t>Bhushan</a:t>
            </a:r>
            <a:r>
              <a:rPr lang="en-US" sz="2400" dirty="0" smtClean="0"/>
              <a:t> (2005) from the government of India. She was recently named among TIME magazine’s 100 most influential people in the world. She is on the Forbes list of the world’s 100 most powerful women and the Financial Times’ top 50 women in business list. </a:t>
            </a:r>
          </a:p>
          <a:p>
            <a:pPr marL="274320" indent="-274320" eaLnBrk="1" fontAlgn="auto" hangingPunct="1">
              <a:spcAft>
                <a:spcPts val="0"/>
              </a:spcAft>
              <a:buClr>
                <a:schemeClr val="accent3"/>
              </a:buClr>
              <a:buFont typeface="Wingdings 2"/>
              <a:buNone/>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93505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381000"/>
          </a:xfrm>
        </p:spPr>
        <p:txBody>
          <a:bodyPr>
            <a:noAutofit/>
          </a:bodyPr>
          <a:lstStyle/>
          <a:p>
            <a:pPr eaLnBrk="1" hangingPunct="1"/>
            <a:r>
              <a:rPr lang="en-US" sz="1800" dirty="0" smtClean="0"/>
              <a:t>                                                                                                                     Conti…. </a:t>
            </a:r>
          </a:p>
        </p:txBody>
      </p:sp>
      <p:sp>
        <p:nvSpPr>
          <p:cNvPr id="3" name="Content Placeholder 2"/>
          <p:cNvSpPr>
            <a:spLocks noGrp="1"/>
          </p:cNvSpPr>
          <p:nvPr>
            <p:ph idx="1"/>
          </p:nvPr>
        </p:nvSpPr>
        <p:spPr>
          <a:xfrm>
            <a:off x="457200" y="914400"/>
            <a:ext cx="8229600" cy="5410200"/>
          </a:xfrm>
        </p:spPr>
        <p:txBody>
          <a:bodyPr>
            <a:noAutofit/>
          </a:bodyPr>
          <a:lstStyle/>
          <a:p>
            <a:pPr marL="0" indent="0">
              <a:buNone/>
              <a:defRPr/>
            </a:pPr>
            <a:r>
              <a:rPr lang="en-US" sz="1800" b="1" dirty="0"/>
              <a:t> </a:t>
            </a:r>
            <a:r>
              <a:rPr lang="en-US" sz="1800" b="1" dirty="0" smtClean="0"/>
              <a:t>                                                                     </a:t>
            </a:r>
            <a:r>
              <a:rPr lang="en-US" sz="2400" b="1" dirty="0" err="1" smtClean="0"/>
              <a:t>Biocon</a:t>
            </a:r>
            <a:endParaRPr lang="en-US" sz="2400" b="1" dirty="0" smtClean="0"/>
          </a:p>
          <a:p>
            <a:pPr>
              <a:defRPr/>
            </a:pPr>
            <a:r>
              <a:rPr lang="en-US" sz="1800" dirty="0" smtClean="0"/>
              <a:t>In 1978, she joined </a:t>
            </a:r>
            <a:r>
              <a:rPr lang="en-US" sz="1800" dirty="0" err="1" smtClean="0"/>
              <a:t>Biocon</a:t>
            </a:r>
            <a:r>
              <a:rPr lang="en-US" sz="1800" dirty="0" smtClean="0"/>
              <a:t> </a:t>
            </a:r>
            <a:r>
              <a:rPr lang="en-US" sz="1800" dirty="0" err="1" smtClean="0"/>
              <a:t>Biochemicals</a:t>
            </a:r>
            <a:r>
              <a:rPr lang="en-US" sz="1800" dirty="0" smtClean="0"/>
              <a:t> Limited, of Cork, Ireland as a Trainee Manager. In the same year she started </a:t>
            </a:r>
            <a:r>
              <a:rPr lang="en-US" sz="1800" dirty="0" err="1" smtClean="0"/>
              <a:t>Biocon</a:t>
            </a:r>
            <a:r>
              <a:rPr lang="en-US" sz="1800" dirty="0" smtClean="0"/>
              <a:t> in the garage of her rented house in Bangalore with a seed capital of Rs. 10,000.</a:t>
            </a:r>
          </a:p>
          <a:p>
            <a:pPr>
              <a:defRPr/>
            </a:pPr>
            <a:r>
              <a:rPr lang="en-US" sz="1800" dirty="0" smtClean="0"/>
              <a:t>Initially, she faced credibility challenges because of her youth, gender and her untested business model. Not only was funding a problem as no bank wanted to lend to her, but she also found it difficult to recruit people for her start-up. With single-minded determination she overcame these challenges only to be confronted with the technological challenges associated with trying to build a biotech business in a country facing infrastructural woes. Uninterrupted power, superior quality water, sterile labs, imported research equipment, and advanced scientific skills were not easily available in India during the time.</a:t>
            </a:r>
          </a:p>
          <a:p>
            <a:pPr>
              <a:defRPr/>
            </a:pPr>
            <a:r>
              <a:rPr lang="en-US" sz="1800" dirty="0" smtClean="0"/>
              <a:t>She is responsible for steering </a:t>
            </a:r>
            <a:r>
              <a:rPr lang="en-US" sz="1800" dirty="0" err="1" smtClean="0"/>
              <a:t>Biocon</a:t>
            </a:r>
            <a:r>
              <a:rPr lang="en-US" sz="1800" dirty="0" smtClean="0"/>
              <a:t> on a trajectory of growth and innovation over the years. Within a year of its inception, </a:t>
            </a:r>
            <a:r>
              <a:rPr lang="en-US" sz="1800" dirty="0" err="1" smtClean="0"/>
              <a:t>Biocon</a:t>
            </a:r>
            <a:r>
              <a:rPr lang="en-US" sz="1800" dirty="0" smtClean="0"/>
              <a:t> became the first Indian company to manufacture and export enzymes to USA and Europe. In 1989, </a:t>
            </a:r>
            <a:r>
              <a:rPr lang="en-US" sz="1800" dirty="0" err="1" smtClean="0"/>
              <a:t>Biocon</a:t>
            </a:r>
            <a:r>
              <a:rPr lang="en-US" sz="1800" dirty="0" smtClean="0"/>
              <a:t> became the first Indian biotech company to receive US funding for proprietary technologies. In 1990, she upgraded </a:t>
            </a:r>
            <a:r>
              <a:rPr lang="en-US" sz="1800" dirty="0" err="1" smtClean="0"/>
              <a:t>Biocon’s</a:t>
            </a:r>
            <a:r>
              <a:rPr lang="en-US" sz="1800" dirty="0" smtClean="0"/>
              <a:t> in-house research program, based on a proprietary solid substrate fermentation technology.</a:t>
            </a:r>
          </a:p>
          <a:p>
            <a:pPr>
              <a:defRPr/>
            </a:pPr>
            <a:endParaRPr lang="en-US" sz="1800" dirty="0" smtClean="0"/>
          </a:p>
          <a:p>
            <a:pPr marL="274320" indent="-274320" algn="just" eaLnBrk="1" fontAlgn="auto" hangingPunct="1">
              <a:spcAft>
                <a:spcPts val="0"/>
              </a:spcAft>
              <a:buClr>
                <a:schemeClr val="accent3"/>
              </a:buClr>
              <a:buFont typeface="Wingdings 2"/>
              <a:buChar char=""/>
              <a:defRPr/>
            </a:pPr>
            <a:endParaRPr lang="en-US" sz="1800" b="1" u="sng" dirty="0" smtClean="0">
              <a:cs typeface="Times New Roman" pitchFamily="18" charset="0"/>
            </a:endParaRPr>
          </a:p>
          <a:p>
            <a:pPr marL="274320" indent="-274320" eaLnBrk="1" fontAlgn="auto" hangingPunct="1">
              <a:spcAft>
                <a:spcPts val="0"/>
              </a:spcAft>
              <a:buClr>
                <a:schemeClr val="accent3"/>
              </a:buClr>
              <a:buFont typeface="Wingdings 2"/>
              <a:buChar char=""/>
              <a:defRPr/>
            </a:pPr>
            <a:endParaRPr lang="en-US" sz="1600" dirty="0"/>
          </a:p>
        </p:txBody>
      </p:sp>
    </p:spTree>
    <p:extLst>
      <p:ext uri="{BB962C8B-B14F-4D97-AF65-F5344CB8AC3E}">
        <p14:creationId xmlns:p14="http://schemas.microsoft.com/office/powerpoint/2010/main" val="2902323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990600"/>
            <a:ext cx="8229600" cy="5440363"/>
          </a:xfrm>
        </p:spPr>
        <p:txBody>
          <a:bodyPr/>
          <a:lstStyle/>
          <a:p>
            <a:r>
              <a:rPr lang="en-US" sz="1600" smtClean="0"/>
              <a:t>In the same year, she incorporated Biocon Biopharmaceuticals Private Limited to manufacture and market a select range of biotherapeutics in a joint venture with the Cuban Centre of Molecular Immunology.</a:t>
            </a:r>
          </a:p>
          <a:p>
            <a:r>
              <a:rPr lang="en-US" sz="1600" smtClean="0"/>
              <a:t>In 2004, she decided to access the capital markets to develop Biocon’s pipeline of research programs. Biocon’s IPO was oversubscribed 32 times and its first day at the bourses closed with a market value of $1.11 billion, making Biocon only the second Indian company to cross the $1-billion mark on the first day of listing.</a:t>
            </a:r>
            <a:r>
              <a:rPr lang="en-US" sz="1600" smtClean="0">
                <a:hlinkClick r:id="rId2"/>
              </a:rPr>
              <a:t>[2]</a:t>
            </a:r>
            <a:endParaRPr lang="en-US" sz="1600" smtClean="0"/>
          </a:p>
          <a:p>
            <a:r>
              <a:rPr lang="en-US" sz="1600" smtClean="0"/>
              <a:t>She entered into more than 2,200 high-value R&amp;D licensing and other deals within the pharmaceuticals and bio-pharmaceutical space between 2005 and 2010 and helped Biocon expand its global footprint to emerging and developed markets through acquisitions, partnerships and in-licensing. Her belief that healthcare needs can only be met with affordable innovation has been the driving philosophy that has helped Biocon manufacture and market drugs cost-effectively.</a:t>
            </a:r>
          </a:p>
          <a:p>
            <a:r>
              <a:rPr lang="en-US" sz="1600" smtClean="0"/>
              <a:t>In 2007-08, a leading US trade publication, Med Ad News, ranked Biocon as the 20th leading biotechnology companies in the world and the 7th largest biotech employer in the world. Biocon also received the 2009 BioSingapore Asia Pacific Biotechnology Award for Best Listed Company.</a:t>
            </a:r>
            <a:r>
              <a:rPr lang="en-US" sz="1600" smtClean="0">
                <a:hlinkClick r:id="rId2"/>
              </a:rPr>
              <a:t>[2]</a:t>
            </a:r>
            <a:endParaRPr lang="en-US" sz="1600" smtClean="0"/>
          </a:p>
          <a:p>
            <a:r>
              <a:rPr lang="en-US" sz="1600" smtClean="0"/>
              <a:t>Today, thanks to her leadership, Biocon is building cutting-edge capabilities, global credibility and global scale in its manufacturing and marketing activities. It has Asia’s largest insulin and statin facilities as also the largest perfusion-based antibody production facilities.</a:t>
            </a:r>
          </a:p>
        </p:txBody>
      </p:sp>
    </p:spTree>
    <p:extLst>
      <p:ext uri="{BB962C8B-B14F-4D97-AF65-F5344CB8AC3E}">
        <p14:creationId xmlns:p14="http://schemas.microsoft.com/office/powerpoint/2010/main" val="3500099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4"/>
          <p:cNvSpPr>
            <a:spLocks noGrp="1" noChangeArrowheads="1" noChangeShapeType="1" noTextEdit="1"/>
          </p:cNvSpPr>
          <p:nvPr/>
        </p:nvSpPr>
        <p:spPr bwMode="auto">
          <a:xfrm>
            <a:off x="5257800" y="533400"/>
            <a:ext cx="3429000" cy="5638800"/>
          </a:xfrm>
          <a:prstGeom prst="rect">
            <a:avLst/>
          </a:prstGeom>
        </p:spPr>
        <p:txBody>
          <a:bodyPr wrap="none" fromWordArt="1">
            <a:scene3d>
              <a:camera prst="legacyPerspectiveBottomRight">
                <a:rot lat="0" lon="21239993" rev="0"/>
              </a:camera>
              <a:lightRig rig="legacyHarsh3" dir="l"/>
            </a:scene3d>
            <a:sp3d extrusionH="430200" prstMaterial="legacyMatte">
              <a:bevelT w="13500" h="13500" prst="angle"/>
              <a:bevelB w="13500" h="13500" prst="angle"/>
              <a:extrusionClr>
                <a:srgbClr val="C0C0C0"/>
              </a:extrusionClr>
            </a:sp3d>
          </a:bodyPr>
          <a:lstStyle/>
          <a:p>
            <a:pPr marL="273050" indent="-273050" algn="ctr">
              <a:spcBef>
                <a:spcPct val="20000"/>
              </a:spcBef>
              <a:buClr>
                <a:srgbClr val="0BD0D9"/>
              </a:buClr>
              <a:buSzPct val="95000"/>
              <a:buFont typeface="Wingdings 2" pitchFamily="18" charset="2"/>
              <a:buChar char=""/>
              <a:defRPr/>
            </a:pPr>
            <a:endParaRPr lang="en-US" sz="8800" b="1" kern="10" dirty="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endParaRPr>
          </a:p>
          <a:p>
            <a:pPr marL="273050" indent="-273050" algn="ctr">
              <a:spcBef>
                <a:spcPct val="20000"/>
              </a:spcBef>
              <a:buClr>
                <a:srgbClr val="0BD0D9"/>
              </a:buClr>
              <a:buSzPct val="95000"/>
              <a:buFont typeface="Wingdings 2" pitchFamily="18" charset="2"/>
              <a:buChar char=""/>
              <a:defRPr/>
            </a:pPr>
            <a:r>
              <a:rPr lang="en-US" sz="8800" b="1" kern="10" dirty="0">
                <a:ln/>
                <a:solidFill>
                  <a:srgbClr val="7030A0"/>
                </a:solidFill>
                <a:latin typeface="Times New Roman"/>
                <a:cs typeface="Times New Roman"/>
              </a:rPr>
              <a:t>Thank </a:t>
            </a:r>
          </a:p>
          <a:p>
            <a:pPr marL="273050" indent="-273050" algn="ctr">
              <a:spcBef>
                <a:spcPct val="20000"/>
              </a:spcBef>
              <a:buClr>
                <a:srgbClr val="0BD0D9"/>
              </a:buClr>
              <a:buSzPct val="95000"/>
              <a:buFont typeface="Wingdings 2" pitchFamily="18" charset="2"/>
              <a:buChar char=""/>
              <a:defRPr/>
            </a:pPr>
            <a:r>
              <a:rPr lang="en-US" sz="8800" b="1" kern="10" dirty="0">
                <a:ln/>
                <a:solidFill>
                  <a:srgbClr val="7030A0"/>
                </a:solidFill>
                <a:latin typeface="Times New Roman"/>
                <a:cs typeface="Times New Roman"/>
              </a:rPr>
              <a:t>You</a:t>
            </a:r>
          </a:p>
        </p:txBody>
      </p:sp>
      <p:pic>
        <p:nvPicPr>
          <p:cNvPr id="4" name="Picture 2" descr="D:\PHOTO\shruti mob\Photo-014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85800"/>
            <a:ext cx="4495800" cy="5638800"/>
          </a:xfrm>
        </p:spPr>
      </p:pic>
    </p:spTree>
    <p:extLst>
      <p:ext uri="{BB962C8B-B14F-4D97-AF65-F5344CB8AC3E}">
        <p14:creationId xmlns:p14="http://schemas.microsoft.com/office/powerpoint/2010/main" val="1882847199"/>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928688"/>
            <a:ext cx="7620000" cy="1785932"/>
          </a:xfrm>
          <a:ln>
            <a:miter lim="800000"/>
            <a:headEnd/>
            <a:tailEnd/>
          </a:ln>
          <a:extLst/>
        </p:spPr>
        <p:txBody>
          <a:bodyPr>
            <a:normAutofit fontScale="90000"/>
          </a:bodyPr>
          <a:lstStyle/>
          <a:p>
            <a:pPr>
              <a:defRPr/>
            </a:pPr>
            <a:r>
              <a:rPr lang="en-US" sz="6000" b="1" dirty="0"/>
              <a:t>Women Entrepreneurs in India</a:t>
            </a:r>
            <a:endParaRPr lang="en-IN" dirty="0" smtClean="0">
              <a:solidFill>
                <a:srgbClr val="7030A0"/>
              </a:solidFill>
            </a:endParaRPr>
          </a:p>
        </p:txBody>
      </p:sp>
      <p:sp>
        <p:nvSpPr>
          <p:cNvPr id="2051" name="Rectangle 3"/>
          <p:cNvSpPr>
            <a:spLocks noGrp="1" noChangeArrowheads="1"/>
          </p:cNvSpPr>
          <p:nvPr>
            <p:ph type="subTitle" idx="1"/>
          </p:nvPr>
        </p:nvSpPr>
        <p:spPr>
          <a:xfrm>
            <a:off x="457200" y="2857500"/>
            <a:ext cx="8305800" cy="3143250"/>
          </a:xfrm>
        </p:spPr>
        <p:txBody>
          <a:bodyPr>
            <a:normAutofit fontScale="92500"/>
          </a:bodyPr>
          <a:lstStyle/>
          <a:p>
            <a:pPr marR="0" eaLnBrk="1" hangingPunct="1"/>
            <a:r>
              <a:rPr lang="en-US" sz="3600" dirty="0" smtClean="0">
                <a:latin typeface="Algerian" pitchFamily="82" charset="0"/>
              </a:rPr>
              <a:t>Prepared By </a:t>
            </a:r>
            <a:r>
              <a:rPr lang="en-US" sz="3600" dirty="0" smtClean="0"/>
              <a:t>: </a:t>
            </a:r>
            <a:r>
              <a:rPr lang="en-US" sz="3600" dirty="0" smtClean="0">
                <a:solidFill>
                  <a:srgbClr val="00B0F0"/>
                </a:solidFill>
              </a:rPr>
              <a:t>Dr. </a:t>
            </a:r>
            <a:r>
              <a:rPr lang="en-US" sz="3600" dirty="0" err="1" smtClean="0">
                <a:solidFill>
                  <a:srgbClr val="00B0F0"/>
                </a:solidFill>
              </a:rPr>
              <a:t>Shivaji</a:t>
            </a:r>
            <a:r>
              <a:rPr lang="en-US" sz="3600" dirty="0" smtClean="0">
                <a:solidFill>
                  <a:srgbClr val="00B0F0"/>
                </a:solidFill>
              </a:rPr>
              <a:t> </a:t>
            </a:r>
            <a:r>
              <a:rPr lang="en-US" sz="3600" dirty="0" err="1" smtClean="0">
                <a:solidFill>
                  <a:srgbClr val="00B0F0"/>
                </a:solidFill>
              </a:rPr>
              <a:t>R.Pawar</a:t>
            </a:r>
            <a:endParaRPr lang="en-US" sz="3600" dirty="0" smtClean="0">
              <a:solidFill>
                <a:srgbClr val="00B0F0"/>
              </a:solidFill>
            </a:endParaRPr>
          </a:p>
          <a:p>
            <a:pPr marR="0" eaLnBrk="1" hangingPunct="1"/>
            <a:r>
              <a:rPr lang="en-US" dirty="0" err="1" smtClean="0">
                <a:solidFill>
                  <a:srgbClr val="00B050"/>
                </a:solidFill>
              </a:rPr>
              <a:t>M.Com.,M.Phil.,G.D.C</a:t>
            </a:r>
            <a:r>
              <a:rPr lang="en-US" dirty="0" smtClean="0">
                <a:solidFill>
                  <a:srgbClr val="00B050"/>
                </a:solidFill>
              </a:rPr>
              <a:t>.&amp; A.,</a:t>
            </a:r>
            <a:r>
              <a:rPr lang="en-US" dirty="0" err="1" smtClean="0">
                <a:solidFill>
                  <a:srgbClr val="00B050"/>
                </a:solidFill>
              </a:rPr>
              <a:t>Ph.D</a:t>
            </a:r>
            <a:r>
              <a:rPr lang="en-US" dirty="0" smtClean="0">
                <a:solidFill>
                  <a:srgbClr val="00B050"/>
                </a:solidFill>
              </a:rPr>
              <a:t>.</a:t>
            </a:r>
          </a:p>
          <a:p>
            <a:pPr marR="0" eaLnBrk="1" hangingPunct="1"/>
            <a:r>
              <a:rPr lang="en-US" dirty="0" smtClean="0">
                <a:solidFill>
                  <a:schemeClr val="tx2"/>
                </a:solidFill>
              </a:rPr>
              <a:t>Head Dept. of Commerce,</a:t>
            </a:r>
          </a:p>
          <a:p>
            <a:pPr marR="0" eaLnBrk="1" hangingPunct="1"/>
            <a:r>
              <a:rPr lang="en-US" dirty="0" smtClean="0">
                <a:solidFill>
                  <a:schemeClr val="tx1"/>
                </a:solidFill>
              </a:rPr>
              <a:t>Arts and Commerce College </a:t>
            </a:r>
            <a:r>
              <a:rPr lang="en-US" dirty="0" err="1" smtClean="0">
                <a:solidFill>
                  <a:schemeClr val="tx1"/>
                </a:solidFill>
              </a:rPr>
              <a:t>Kasegaon</a:t>
            </a:r>
            <a:endParaRPr lang="en-US" dirty="0" smtClean="0">
              <a:solidFill>
                <a:schemeClr val="tx1"/>
              </a:solidFill>
            </a:endParaRPr>
          </a:p>
          <a:p>
            <a:pPr marR="0" eaLnBrk="1" hangingPunct="1"/>
            <a:r>
              <a:rPr lang="en-US" dirty="0" smtClean="0">
                <a:solidFill>
                  <a:schemeClr val="tx1"/>
                </a:solidFill>
              </a:rPr>
              <a:t>Mob:8275377365     Email: srpawar65@gmail.com</a:t>
            </a:r>
            <a:endParaRPr lang="en-IN" dirty="0" smtClean="0">
              <a:solidFill>
                <a:schemeClr val="tx1"/>
              </a:solidFill>
            </a:endParaRPr>
          </a:p>
        </p:txBody>
      </p:sp>
    </p:spTree>
    <p:extLst>
      <p:ext uri="{BB962C8B-B14F-4D97-AF65-F5344CB8AC3E}">
        <p14:creationId xmlns:p14="http://schemas.microsoft.com/office/powerpoint/2010/main" val="9117660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2" end="2"/>
                                            </p:txEl>
                                          </p:spTgt>
                                        </p:tgtEl>
                                        <p:attrNameLst>
                                          <p:attrName>style.visibility</p:attrName>
                                        </p:attrNameLst>
                                      </p:cBhvr>
                                      <p:to>
                                        <p:strVal val="visible"/>
                                      </p:to>
                                    </p:set>
                                    <p:animEffect transition="in" filter="fade">
                                      <p:cBhvr>
                                        <p:cTn id="20" dur="2000"/>
                                        <p:tgtEl>
                                          <p:spTgt spid="205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51">
                                            <p:txEl>
                                              <p:pRg st="3" end="3"/>
                                            </p:txEl>
                                          </p:spTgt>
                                        </p:tgtEl>
                                        <p:attrNameLst>
                                          <p:attrName>style.visibility</p:attrName>
                                        </p:attrNameLst>
                                      </p:cBhvr>
                                      <p:to>
                                        <p:strVal val="visible"/>
                                      </p:to>
                                    </p:set>
                                    <p:animEffect transition="in" filter="fade">
                                      <p:cBhvr>
                                        <p:cTn id="23" dur="2000"/>
                                        <p:tgtEl>
                                          <p:spTgt spid="2051">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1">
                                            <p:txEl>
                                              <p:pRg st="4" end="4"/>
                                            </p:txEl>
                                          </p:spTgt>
                                        </p:tgtEl>
                                        <p:attrNameLst>
                                          <p:attrName>style.visibility</p:attrName>
                                        </p:attrNameLst>
                                      </p:cBhvr>
                                      <p:to>
                                        <p:strVal val="visible"/>
                                      </p:to>
                                    </p:set>
                                    <p:animEffect transition="in" filter="fade">
                                      <p:cBhvr>
                                        <p:cTn id="26" dur="20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
            </a:r>
            <a:br>
              <a:rPr lang="en-US" b="1" dirty="0" smtClean="0"/>
            </a:br>
            <a:r>
              <a:rPr lang="en-US" b="1" dirty="0" err="1" smtClean="0"/>
              <a:t>Indra</a:t>
            </a:r>
            <a:r>
              <a:rPr lang="en-US" b="1" dirty="0" smtClean="0"/>
              <a:t> </a:t>
            </a:r>
            <a:r>
              <a:rPr lang="en-US" b="1" dirty="0" err="1"/>
              <a:t>Nooyi</a:t>
            </a:r>
            <a:r>
              <a:rPr lang="en-US" dirty="0"/>
              <a:t/>
            </a:r>
            <a:br>
              <a:rPr lang="en-US" dirty="0"/>
            </a:br>
            <a:endParaRPr lang="en-US" dirty="0"/>
          </a:p>
        </p:txBody>
      </p:sp>
      <p:sp>
        <p:nvSpPr>
          <p:cNvPr id="6" name="Content Placeholder 5"/>
          <p:cNvSpPr>
            <a:spLocks noGrp="1"/>
          </p:cNvSpPr>
          <p:nvPr>
            <p:ph sz="half" idx="2"/>
          </p:nvPr>
        </p:nvSpPr>
        <p:spPr>
          <a:xfrm>
            <a:off x="4648200" y="1447800"/>
            <a:ext cx="4038600" cy="4876800"/>
          </a:xfrm>
        </p:spPr>
        <p:txBody>
          <a:bodyPr>
            <a:normAutofit/>
          </a:bodyPr>
          <a:lstStyle/>
          <a:p>
            <a:pPr marL="0" indent="0">
              <a:buNone/>
            </a:pPr>
            <a:r>
              <a:rPr lang="en-US" dirty="0" err="1" smtClean="0"/>
              <a:t>Indra</a:t>
            </a:r>
            <a:r>
              <a:rPr lang="en-US" dirty="0" smtClean="0"/>
              <a:t> </a:t>
            </a:r>
            <a:r>
              <a:rPr lang="en-US" dirty="0"/>
              <a:t>Krishnamurthy </a:t>
            </a:r>
            <a:r>
              <a:rPr lang="en-US" dirty="0" err="1"/>
              <a:t>Nooyi</a:t>
            </a:r>
            <a:r>
              <a:rPr lang="en-US" dirty="0"/>
              <a:t> </a:t>
            </a:r>
          </a:p>
          <a:p>
            <a:r>
              <a:rPr lang="en-US" dirty="0"/>
              <a:t>Born October 28, 1955 is the</a:t>
            </a:r>
          </a:p>
          <a:p>
            <a:r>
              <a:rPr lang="en-US" dirty="0"/>
              <a:t>Chairperson and Chief Executive Officer</a:t>
            </a:r>
          </a:p>
          <a:p>
            <a:r>
              <a:rPr lang="en-US" dirty="0"/>
              <a:t>(CEO) of PepsiCo, one of the worlds</a:t>
            </a:r>
          </a:p>
          <a:p>
            <a:r>
              <a:rPr lang="en-US" dirty="0"/>
              <a:t>leading food and beverage companies.</a:t>
            </a:r>
          </a:p>
          <a:p>
            <a:endParaRPr lang="en-US" dirty="0"/>
          </a:p>
        </p:txBody>
      </p:sp>
      <p:pic>
        <p:nvPicPr>
          <p:cNvPr id="7" name="Content Placeholder 6"/>
          <p:cNvPicPr>
            <a:picLocks noGrp="1"/>
          </p:cNvPicPr>
          <p:nvPr>
            <p:ph sz="half" idx="1"/>
          </p:nvPr>
        </p:nvPicPr>
        <p:blipFill>
          <a:blip r:embed="rId2"/>
          <a:srcRect/>
          <a:stretch>
            <a:fillRect/>
          </a:stretch>
        </p:blipFill>
        <p:spPr bwMode="auto">
          <a:xfrm>
            <a:off x="457200" y="2477437"/>
            <a:ext cx="4038600" cy="2771489"/>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1219200" y="5486400"/>
            <a:ext cx="2161540" cy="498475"/>
          </a:xfrm>
          <a:prstGeom prst="rect">
            <a:avLst/>
          </a:prstGeom>
          <a:noFill/>
          <a:ln w="9525">
            <a:noFill/>
            <a:miter lim="800000"/>
            <a:headEnd/>
            <a:tailEnd/>
          </a:ln>
        </p:spPr>
      </p:pic>
    </p:spTree>
    <p:extLst>
      <p:ext uri="{BB962C8B-B14F-4D97-AF65-F5344CB8AC3E}">
        <p14:creationId xmlns:p14="http://schemas.microsoft.com/office/powerpoint/2010/main" val="342881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562600" cy="1162050"/>
          </a:xfrm>
        </p:spPr>
        <p:txBody>
          <a:bodyPr>
            <a:normAutofit fontScale="90000"/>
          </a:bodyPr>
          <a:lstStyle/>
          <a:p>
            <a:pPr algn="ctr"/>
            <a:r>
              <a:rPr lang="en-US" sz="3600" dirty="0" err="1">
                <a:solidFill>
                  <a:srgbClr val="00B0F0"/>
                </a:solidFill>
              </a:rPr>
              <a:t>Priya</a:t>
            </a:r>
            <a:r>
              <a:rPr lang="en-US" sz="3600" dirty="0">
                <a:solidFill>
                  <a:srgbClr val="00B0F0"/>
                </a:solidFill>
              </a:rPr>
              <a:t> </a:t>
            </a:r>
            <a:r>
              <a:rPr lang="en-US" sz="3600" dirty="0" smtClean="0">
                <a:solidFill>
                  <a:srgbClr val="00B0F0"/>
                </a:solidFill>
              </a:rPr>
              <a:t>Paul</a:t>
            </a:r>
            <a:r>
              <a:rPr lang="en-US" sz="2400" dirty="0" smtClean="0">
                <a:solidFill>
                  <a:srgbClr val="FF0000"/>
                </a:solidFill>
              </a:rPr>
              <a:t/>
            </a:r>
            <a:br>
              <a:rPr lang="en-US" sz="2400" dirty="0" smtClean="0">
                <a:solidFill>
                  <a:srgbClr val="FF0000"/>
                </a:solidFill>
              </a:rPr>
            </a:br>
            <a:r>
              <a:rPr lang="en-US" sz="2400" dirty="0">
                <a:solidFill>
                  <a:srgbClr val="FF0000"/>
                </a:solidFill>
              </a:rPr>
              <a:t>Chairperson of </a:t>
            </a:r>
            <a:r>
              <a:rPr lang="en-US" sz="2400" dirty="0" err="1">
                <a:solidFill>
                  <a:srgbClr val="FF0000"/>
                </a:solidFill>
              </a:rPr>
              <a:t>Appeejay</a:t>
            </a:r>
            <a:r>
              <a:rPr lang="en-US" dirty="0"/>
              <a:t/>
            </a:r>
            <a:br>
              <a:rPr lang="en-US" dirty="0"/>
            </a:br>
            <a:endParaRPr lang="en-US" dirty="0"/>
          </a:p>
        </p:txBody>
      </p:sp>
      <p:sp>
        <p:nvSpPr>
          <p:cNvPr id="4" name="Text Placeholder 3"/>
          <p:cNvSpPr>
            <a:spLocks noGrp="1"/>
          </p:cNvSpPr>
          <p:nvPr>
            <p:ph type="body" sz="half" idx="2"/>
          </p:nvPr>
        </p:nvSpPr>
        <p:spPr/>
        <p:txBody>
          <a:bodyPr>
            <a:normAutofit fontScale="62500" lnSpcReduction="20000"/>
          </a:bodyPr>
          <a:lstStyle/>
          <a:p>
            <a:pPr algn="just"/>
            <a:r>
              <a:rPr lang="en-US" sz="3400" dirty="0" err="1"/>
              <a:t>Priya</a:t>
            </a:r>
            <a:r>
              <a:rPr lang="en-US" sz="3400" dirty="0"/>
              <a:t> Paul (born 1967), is a prominent woman entrepreneur of India, and currently the Chairperson of </a:t>
            </a:r>
            <a:r>
              <a:rPr lang="en-US" sz="3400" dirty="0" err="1"/>
              <a:t>Appeejay</a:t>
            </a:r>
            <a:r>
              <a:rPr lang="en-US" sz="3400" dirty="0"/>
              <a:t> The Park Hotels chain of boutique hotels. She joined the company, after finishing her studies in Economics at the Wellesley College (US) working under her father, as Marketing Manager at the Park Hotel, Delhi, at the age of 22.</a:t>
            </a:r>
          </a:p>
          <a:p>
            <a:pPr algn="just"/>
            <a:r>
              <a:rPr lang="en-US" sz="3400" dirty="0"/>
              <a:t> </a:t>
            </a:r>
          </a:p>
          <a:p>
            <a:endParaRPr lang="en-US" dirty="0"/>
          </a:p>
        </p:txBody>
      </p:sp>
      <p:pic>
        <p:nvPicPr>
          <p:cNvPr id="5" name="Content Placeholder 4"/>
          <p:cNvPicPr>
            <a:picLocks noGrp="1"/>
          </p:cNvPicPr>
          <p:nvPr>
            <p:ph idx="1"/>
          </p:nvPr>
        </p:nvPicPr>
        <p:blipFill>
          <a:blip r:embed="rId2"/>
          <a:srcRect/>
          <a:stretch>
            <a:fillRect/>
          </a:stretch>
        </p:blipFill>
        <p:spPr bwMode="auto">
          <a:xfrm>
            <a:off x="4191000" y="2074606"/>
            <a:ext cx="4114799" cy="3716594"/>
          </a:xfrm>
          <a:prstGeom prst="rect">
            <a:avLst/>
          </a:prstGeom>
          <a:noFill/>
          <a:ln w="9525">
            <a:noFill/>
            <a:miter lim="800000"/>
            <a:headEnd/>
            <a:tailEnd/>
          </a:ln>
        </p:spPr>
      </p:pic>
    </p:spTree>
    <p:extLst>
      <p:ext uri="{BB962C8B-B14F-4D97-AF65-F5344CB8AC3E}">
        <p14:creationId xmlns:p14="http://schemas.microsoft.com/office/powerpoint/2010/main" val="293031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Simone </a:t>
            </a:r>
            <a:r>
              <a:rPr lang="en-US" b="1" dirty="0" smtClean="0"/>
              <a:t>Tata</a:t>
            </a:r>
            <a:br>
              <a:rPr lang="en-US" b="1" dirty="0" smtClean="0"/>
            </a:br>
            <a:r>
              <a:rPr lang="en-US" dirty="0"/>
              <a:t>Chairperson </a:t>
            </a:r>
            <a:r>
              <a:rPr lang="en-US" dirty="0" err="1"/>
              <a:t>Lakme</a:t>
            </a:r>
            <a:endParaRPr lang="en-US" dirty="0"/>
          </a:p>
        </p:txBody>
      </p:sp>
      <p:sp>
        <p:nvSpPr>
          <p:cNvPr id="7" name="Content Placeholder 6"/>
          <p:cNvSpPr>
            <a:spLocks noGrp="1"/>
          </p:cNvSpPr>
          <p:nvPr>
            <p:ph sz="half" idx="2"/>
          </p:nvPr>
        </p:nvSpPr>
        <p:spPr/>
        <p:txBody>
          <a:bodyPr>
            <a:normAutofit fontScale="92500" lnSpcReduction="20000"/>
          </a:bodyPr>
          <a:lstStyle/>
          <a:p>
            <a:pPr marL="0" indent="0">
              <a:buNone/>
            </a:pPr>
            <a:endParaRPr lang="en-US" dirty="0"/>
          </a:p>
          <a:p>
            <a:r>
              <a:rPr lang="en-US" sz="3000" dirty="0"/>
              <a:t>With her visions, she changed a small unknown cosmetics company, one of the subsidiaries of Tata Oil Mills, </a:t>
            </a:r>
            <a:r>
              <a:rPr lang="en-US" sz="3000" dirty="0" err="1"/>
              <a:t>intoone</a:t>
            </a:r>
            <a:r>
              <a:rPr lang="en-US" sz="3000" dirty="0"/>
              <a:t> of the leading cosmetic companies of India. </a:t>
            </a:r>
            <a:r>
              <a:rPr lang="en-US" sz="3000" dirty="0" err="1"/>
              <a:t>Lakme</a:t>
            </a:r>
            <a:r>
              <a:rPr lang="en-US" sz="3000" dirty="0"/>
              <a:t> changed the face of Indian fashion and cosmetics forever.</a:t>
            </a:r>
          </a:p>
          <a:p>
            <a:endParaRPr lang="en-US" dirty="0"/>
          </a:p>
        </p:txBody>
      </p:sp>
      <p:pic>
        <p:nvPicPr>
          <p:cNvPr id="8" name="Content Placeholder 7"/>
          <p:cNvPicPr>
            <a:picLocks noGrp="1"/>
          </p:cNvPicPr>
          <p:nvPr>
            <p:ph sz="half" idx="1"/>
          </p:nvPr>
        </p:nvPicPr>
        <p:blipFill>
          <a:blip r:embed="rId2"/>
          <a:srcRect/>
          <a:stretch>
            <a:fillRect/>
          </a:stretch>
        </p:blipFill>
        <p:spPr bwMode="auto">
          <a:xfrm>
            <a:off x="1371600" y="1752600"/>
            <a:ext cx="3048000" cy="3886200"/>
          </a:xfrm>
          <a:prstGeom prst="rect">
            <a:avLst/>
          </a:prstGeom>
          <a:noFill/>
          <a:ln w="9525">
            <a:noFill/>
            <a:miter lim="800000"/>
            <a:headEnd/>
            <a:tailEnd/>
          </a:ln>
        </p:spPr>
      </p:pic>
    </p:spTree>
    <p:extLst>
      <p:ext uri="{BB962C8B-B14F-4D97-AF65-F5344CB8AC3E}">
        <p14:creationId xmlns:p14="http://schemas.microsoft.com/office/powerpoint/2010/main" val="149068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Vidya</a:t>
            </a:r>
            <a:r>
              <a:rPr lang="en-US" b="1" dirty="0"/>
              <a:t> </a:t>
            </a:r>
            <a:r>
              <a:rPr lang="en-US" b="1" dirty="0" err="1"/>
              <a:t>Manohar</a:t>
            </a:r>
            <a:r>
              <a:rPr lang="en-US" b="1" dirty="0"/>
              <a:t> </a:t>
            </a:r>
            <a:r>
              <a:rPr lang="en-US" b="1" dirty="0" err="1" smtClean="0"/>
              <a:t>Chhabria</a:t>
            </a:r>
            <a:r>
              <a:rPr lang="en-US" b="1" dirty="0" smtClean="0"/>
              <a:t/>
            </a:r>
            <a:br>
              <a:rPr lang="en-US" b="1" dirty="0" smtClean="0"/>
            </a:br>
            <a:r>
              <a:rPr lang="en-US" dirty="0"/>
              <a:t>Chairperson Jumbo Group, Dubai</a:t>
            </a:r>
          </a:p>
        </p:txBody>
      </p:sp>
      <p:sp>
        <p:nvSpPr>
          <p:cNvPr id="3" name="Content Placeholder 2"/>
          <p:cNvSpPr>
            <a:spLocks noGrp="1"/>
          </p:cNvSpPr>
          <p:nvPr>
            <p:ph sz="half" idx="1"/>
          </p:nvPr>
        </p:nvSpPr>
        <p:spPr/>
        <p:txBody>
          <a:bodyPr>
            <a:normAutofit lnSpcReduction="10000"/>
          </a:bodyPr>
          <a:lstStyle/>
          <a:p>
            <a:r>
              <a:rPr lang="en-US" dirty="0"/>
              <a:t>The wife of late </a:t>
            </a:r>
            <a:r>
              <a:rPr lang="en-US" dirty="0" err="1"/>
              <a:t>Manohar</a:t>
            </a:r>
            <a:r>
              <a:rPr lang="en-US" dirty="0"/>
              <a:t> </a:t>
            </a:r>
            <a:r>
              <a:rPr lang="en-US" dirty="0" err="1"/>
              <a:t>Rajaram</a:t>
            </a:r>
            <a:r>
              <a:rPr lang="en-US" dirty="0"/>
              <a:t> </a:t>
            </a:r>
            <a:r>
              <a:rPr lang="en-US" dirty="0" err="1"/>
              <a:t>Chhabria,is</a:t>
            </a:r>
            <a:r>
              <a:rPr lang="en-US" dirty="0"/>
              <a:t> now leading Jumbo Group, a Dubai based $1.5 billion business conglomerate. She became chairperson of the company after the death of her husband in 2002.</a:t>
            </a:r>
          </a:p>
          <a:p>
            <a:endParaRPr lang="en-US" dirty="0"/>
          </a:p>
        </p:txBody>
      </p:sp>
      <p:pic>
        <p:nvPicPr>
          <p:cNvPr id="5" name="Content Placeholder 4"/>
          <p:cNvPicPr>
            <a:picLocks noGrp="1"/>
          </p:cNvPicPr>
          <p:nvPr>
            <p:ph sz="half" idx="2"/>
          </p:nvPr>
        </p:nvPicPr>
        <p:blipFill>
          <a:blip r:embed="rId2"/>
          <a:srcRect/>
          <a:stretch>
            <a:fillRect/>
          </a:stretch>
        </p:blipFill>
        <p:spPr bwMode="auto">
          <a:xfrm>
            <a:off x="5167500" y="2463181"/>
            <a:ext cx="3000000" cy="2800000"/>
          </a:xfrm>
          <a:prstGeom prst="rect">
            <a:avLst/>
          </a:prstGeom>
          <a:noFill/>
          <a:ln w="9525">
            <a:noFill/>
            <a:miter lim="800000"/>
            <a:headEnd/>
            <a:tailEnd/>
          </a:ln>
        </p:spPr>
      </p:pic>
    </p:spTree>
    <p:extLst>
      <p:ext uri="{BB962C8B-B14F-4D97-AF65-F5344CB8AC3E}">
        <p14:creationId xmlns:p14="http://schemas.microsoft.com/office/powerpoint/2010/main" val="350117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Eminent Women</a:t>
            </a:r>
            <a:endParaRPr lang="en-US" dirty="0"/>
          </a:p>
        </p:txBody>
      </p:sp>
      <p:sp>
        <p:nvSpPr>
          <p:cNvPr id="3" name="Text Placeholder 2"/>
          <p:cNvSpPr>
            <a:spLocks noGrp="1"/>
          </p:cNvSpPr>
          <p:nvPr>
            <p:ph type="body" idx="1"/>
          </p:nvPr>
        </p:nvSpPr>
        <p:spPr>
          <a:xfrm>
            <a:off x="457200" y="990600"/>
            <a:ext cx="4040188" cy="1184275"/>
          </a:xfrm>
          <a:solidFill>
            <a:schemeClr val="bg1"/>
          </a:solidFill>
        </p:spPr>
        <p:txBody>
          <a:bodyPr>
            <a:normAutofit fontScale="55000" lnSpcReduction="20000"/>
          </a:bodyPr>
          <a:lstStyle/>
          <a:p>
            <a:r>
              <a:rPr lang="en-US" sz="4400" dirty="0" err="1">
                <a:solidFill>
                  <a:srgbClr val="00B0F0"/>
                </a:solidFill>
              </a:rPr>
              <a:t>Sulajja</a:t>
            </a:r>
            <a:r>
              <a:rPr lang="en-US" sz="4400" dirty="0">
                <a:solidFill>
                  <a:srgbClr val="00B0F0"/>
                </a:solidFill>
              </a:rPr>
              <a:t> </a:t>
            </a:r>
            <a:r>
              <a:rPr lang="en-US" sz="4400" dirty="0" err="1">
                <a:solidFill>
                  <a:srgbClr val="00B0F0"/>
                </a:solidFill>
              </a:rPr>
              <a:t>Firodia</a:t>
            </a:r>
            <a:r>
              <a:rPr lang="en-US" sz="4400" dirty="0">
                <a:solidFill>
                  <a:srgbClr val="00B0F0"/>
                </a:solidFill>
              </a:rPr>
              <a:t> </a:t>
            </a:r>
            <a:r>
              <a:rPr lang="en-US" sz="4400" dirty="0" err="1" smtClean="0">
                <a:solidFill>
                  <a:srgbClr val="00B0F0"/>
                </a:solidFill>
              </a:rPr>
              <a:t>Motwani</a:t>
            </a:r>
            <a:endParaRPr lang="en-US" sz="4400" dirty="0" smtClean="0">
              <a:solidFill>
                <a:srgbClr val="00B0F0"/>
              </a:solidFill>
            </a:endParaRPr>
          </a:p>
          <a:p>
            <a:r>
              <a:rPr lang="en-US" sz="2500" dirty="0"/>
              <a:t> </a:t>
            </a:r>
            <a:r>
              <a:rPr lang="en-US" sz="2500" dirty="0" err="1"/>
              <a:t>Sulajja</a:t>
            </a:r>
            <a:r>
              <a:rPr lang="en-US" sz="2500" dirty="0"/>
              <a:t> </a:t>
            </a:r>
            <a:r>
              <a:rPr lang="en-US" sz="2500" dirty="0" err="1"/>
              <a:t>Firodia</a:t>
            </a:r>
            <a:r>
              <a:rPr lang="en-US" sz="2500" dirty="0"/>
              <a:t> </a:t>
            </a:r>
            <a:r>
              <a:rPr lang="en-US" sz="2500" dirty="0" err="1"/>
              <a:t>Motwani</a:t>
            </a:r>
            <a:r>
              <a:rPr lang="en-US" sz="2500" dirty="0"/>
              <a:t> is Joint</a:t>
            </a:r>
          </a:p>
          <a:p>
            <a:r>
              <a:rPr lang="en-US" sz="2500" dirty="0"/>
              <a:t>          Managing Director of Kinetic Engineering Ltd,</a:t>
            </a:r>
          </a:p>
          <a:p>
            <a:r>
              <a:rPr lang="en-US" dirty="0"/>
              <a:t> </a:t>
            </a:r>
          </a:p>
        </p:txBody>
      </p:sp>
      <p:sp>
        <p:nvSpPr>
          <p:cNvPr id="5" name="Text Placeholder 4"/>
          <p:cNvSpPr>
            <a:spLocks noGrp="1"/>
          </p:cNvSpPr>
          <p:nvPr>
            <p:ph type="body" sz="quarter" idx="3"/>
          </p:nvPr>
        </p:nvSpPr>
        <p:spPr>
          <a:xfrm>
            <a:off x="4645025" y="990600"/>
            <a:ext cx="4041775" cy="1600200"/>
          </a:xfrm>
          <a:solidFill>
            <a:schemeClr val="accent2"/>
          </a:solidFill>
        </p:spPr>
        <p:txBody>
          <a:bodyPr>
            <a:normAutofit fontScale="77500" lnSpcReduction="20000"/>
          </a:bodyPr>
          <a:lstStyle/>
          <a:p>
            <a:endParaRPr lang="en-US" dirty="0" smtClean="0"/>
          </a:p>
          <a:p>
            <a:r>
              <a:rPr lang="en-US" sz="3300" dirty="0" err="1" smtClean="0">
                <a:solidFill>
                  <a:srgbClr val="00B0F0"/>
                </a:solidFill>
              </a:rPr>
              <a:t>Ekta</a:t>
            </a:r>
            <a:r>
              <a:rPr lang="en-US" sz="3300" dirty="0" smtClean="0">
                <a:solidFill>
                  <a:srgbClr val="00B0F0"/>
                </a:solidFill>
              </a:rPr>
              <a:t> </a:t>
            </a:r>
            <a:r>
              <a:rPr lang="en-US" sz="3300" dirty="0" err="1" smtClean="0">
                <a:solidFill>
                  <a:srgbClr val="00B0F0"/>
                </a:solidFill>
              </a:rPr>
              <a:t>Kapoor</a:t>
            </a:r>
            <a:endParaRPr lang="en-US" sz="3300" dirty="0" smtClean="0">
              <a:solidFill>
                <a:srgbClr val="00B0F0"/>
              </a:solidFill>
            </a:endParaRPr>
          </a:p>
          <a:p>
            <a:r>
              <a:rPr lang="en-US" dirty="0" smtClean="0"/>
              <a:t>Creative </a:t>
            </a:r>
            <a:r>
              <a:rPr lang="en-US" dirty="0"/>
              <a:t>H</a:t>
            </a:r>
            <a:r>
              <a:rPr lang="en-US" dirty="0" smtClean="0"/>
              <a:t>ead </a:t>
            </a:r>
            <a:r>
              <a:rPr lang="en-US" dirty="0"/>
              <a:t>of </a:t>
            </a:r>
            <a:r>
              <a:rPr lang="en-US" dirty="0" err="1" smtClean="0"/>
              <a:t>Balajji</a:t>
            </a:r>
            <a:r>
              <a:rPr lang="en-US" dirty="0"/>
              <a:t> </a:t>
            </a:r>
            <a:r>
              <a:rPr lang="en-US" dirty="0" smtClean="0"/>
              <a:t>Telefilms</a:t>
            </a:r>
            <a:r>
              <a:rPr lang="en-US" dirty="0"/>
              <a:t>, is the daughter of actor </a:t>
            </a:r>
            <a:r>
              <a:rPr lang="en-US" dirty="0" err="1"/>
              <a:t>Jeetendra</a:t>
            </a:r>
            <a:r>
              <a:rPr lang="en-US" dirty="0"/>
              <a:t>,</a:t>
            </a:r>
          </a:p>
          <a:p>
            <a:r>
              <a:rPr lang="en-US" dirty="0" smtClean="0"/>
              <a:t>and </a:t>
            </a:r>
            <a:r>
              <a:rPr lang="en-US" dirty="0"/>
              <a:t>sister of actor </a:t>
            </a:r>
            <a:r>
              <a:rPr lang="en-US" dirty="0" err="1"/>
              <a:t>Tushar</a:t>
            </a:r>
            <a:r>
              <a:rPr lang="en-US" dirty="0"/>
              <a:t> </a:t>
            </a:r>
            <a:r>
              <a:rPr lang="en-US" dirty="0" err="1"/>
              <a:t>Kapoor</a:t>
            </a:r>
            <a:r>
              <a:rPr lang="en-US" dirty="0"/>
              <a:t>.</a:t>
            </a:r>
          </a:p>
          <a:p>
            <a:endParaRPr lang="en-US" dirty="0"/>
          </a:p>
        </p:txBody>
      </p:sp>
      <p:pic>
        <p:nvPicPr>
          <p:cNvPr id="7" name="Content Placeholder 6"/>
          <p:cNvPicPr>
            <a:picLocks noGrp="1"/>
          </p:cNvPicPr>
          <p:nvPr>
            <p:ph sz="half" idx="2"/>
          </p:nvPr>
        </p:nvPicPr>
        <p:blipFill>
          <a:blip r:embed="rId2"/>
          <a:srcRect/>
          <a:stretch>
            <a:fillRect/>
          </a:stretch>
        </p:blipFill>
        <p:spPr bwMode="auto">
          <a:xfrm>
            <a:off x="1173369" y="2174875"/>
            <a:ext cx="2607850" cy="3951288"/>
          </a:xfrm>
          <a:prstGeom prst="rect">
            <a:avLst/>
          </a:prstGeom>
          <a:noFill/>
          <a:ln w="9525">
            <a:noFill/>
            <a:miter lim="800000"/>
            <a:headEnd/>
            <a:tailEnd/>
          </a:ln>
        </p:spPr>
      </p:pic>
      <p:pic>
        <p:nvPicPr>
          <p:cNvPr id="8" name="Content Placeholder 7"/>
          <p:cNvPicPr>
            <a:picLocks noGrp="1"/>
          </p:cNvPicPr>
          <p:nvPr>
            <p:ph sz="quarter" idx="4"/>
          </p:nvPr>
        </p:nvPicPr>
        <p:blipFill>
          <a:blip r:embed="rId3"/>
          <a:srcRect/>
          <a:stretch>
            <a:fillRect/>
          </a:stretch>
        </p:blipFill>
        <p:spPr bwMode="auto">
          <a:xfrm>
            <a:off x="4665912" y="2965519"/>
            <a:ext cx="4000000" cy="2370000"/>
          </a:xfrm>
          <a:prstGeom prst="rect">
            <a:avLst/>
          </a:prstGeom>
          <a:noFill/>
          <a:ln w="9525">
            <a:noFill/>
            <a:miter lim="800000"/>
            <a:headEnd/>
            <a:tailEnd/>
          </a:ln>
        </p:spPr>
      </p:pic>
    </p:spTree>
    <p:extLst>
      <p:ext uri="{BB962C8B-B14F-4D97-AF65-F5344CB8AC3E}">
        <p14:creationId xmlns:p14="http://schemas.microsoft.com/office/powerpoint/2010/main" val="27268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990600"/>
            <a:ext cx="2667000" cy="2286000"/>
          </a:xfrm>
        </p:spPr>
        <p:txBody>
          <a:bodyPr>
            <a:normAutofit fontScale="90000"/>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r>
            <a:br>
              <a:rPr lang="en-US" sz="2400" smtClean="0"/>
            </a:br>
            <a:endParaRPr lang="en-US" smtClean="0"/>
          </a:p>
        </p:txBody>
      </p:sp>
      <p:sp>
        <p:nvSpPr>
          <p:cNvPr id="8195" name="Text Placeholder 2"/>
          <p:cNvSpPr>
            <a:spLocks noGrp="1"/>
          </p:cNvSpPr>
          <p:nvPr>
            <p:ph type="body" sz="half" idx="2"/>
          </p:nvPr>
        </p:nvSpPr>
        <p:spPr>
          <a:xfrm rot="447008">
            <a:off x="355600" y="4884738"/>
            <a:ext cx="3989388" cy="1277937"/>
          </a:xfrm>
        </p:spPr>
        <p:txBody>
          <a:bodyPr/>
          <a:lstStyle/>
          <a:p>
            <a:r>
              <a:rPr lang="en-US" b="1" dirty="0" err="1" smtClean="0"/>
              <a:t>Ms</a:t>
            </a:r>
            <a:r>
              <a:rPr lang="en-US" b="1" dirty="0" smtClean="0"/>
              <a:t> </a:t>
            </a:r>
            <a:r>
              <a:rPr lang="en-US" b="1" dirty="0" err="1" smtClean="0"/>
              <a:t>Vidya</a:t>
            </a:r>
            <a:r>
              <a:rPr lang="en-US" b="1" dirty="0" smtClean="0"/>
              <a:t> </a:t>
            </a:r>
            <a:r>
              <a:rPr lang="en-US" b="1" dirty="0" err="1" smtClean="0"/>
              <a:t>Murkumbi</a:t>
            </a:r>
            <a:r>
              <a:rPr lang="en-US" b="1" dirty="0" smtClean="0"/>
              <a:t>, Executive Chairperson, Shree </a:t>
            </a:r>
            <a:r>
              <a:rPr lang="en-US" b="1" dirty="0" err="1" smtClean="0"/>
              <a:t>Renuka</a:t>
            </a:r>
            <a:r>
              <a:rPr lang="en-US" b="1" dirty="0" smtClean="0"/>
              <a:t> Sugars Ltd, </a:t>
            </a:r>
            <a:endParaRPr lang="en-US" dirty="0" smtClean="0"/>
          </a:p>
          <a:p>
            <a:r>
              <a:rPr lang="en-US" b="1" dirty="0" smtClean="0"/>
              <a:t>with </a:t>
            </a:r>
            <a:r>
              <a:rPr lang="en-US" b="1" dirty="0" err="1" smtClean="0"/>
              <a:t>Mr</a:t>
            </a:r>
            <a:r>
              <a:rPr lang="en-US" b="1" dirty="0" smtClean="0"/>
              <a:t> </a:t>
            </a:r>
            <a:r>
              <a:rPr lang="en-US" b="1" dirty="0" err="1" smtClean="0"/>
              <a:t>Narendra</a:t>
            </a:r>
            <a:r>
              <a:rPr lang="en-US" b="1" dirty="0" smtClean="0"/>
              <a:t> </a:t>
            </a:r>
            <a:r>
              <a:rPr lang="en-US" b="1" dirty="0" err="1" smtClean="0"/>
              <a:t>Murkumbi</a:t>
            </a:r>
            <a:r>
              <a:rPr lang="en-US" b="1" dirty="0" smtClean="0"/>
              <a:t>, Managing Director </a:t>
            </a:r>
            <a:endParaRPr lang="en-US" dirty="0" smtClean="0"/>
          </a:p>
          <a:p>
            <a:endParaRPr lang="en-US" dirty="0" smtClean="0"/>
          </a:p>
        </p:txBody>
      </p:sp>
      <p:sp>
        <p:nvSpPr>
          <p:cNvPr id="8196" name="Picture Placeholder 3"/>
          <p:cNvSpPr>
            <a:spLocks noGrp="1" noTextEdit="1"/>
          </p:cNvSpPr>
          <p:nvPr>
            <p:ph type="pic" idx="1"/>
          </p:nvPr>
        </p:nvSpPr>
        <p:spPr>
          <a:xfrm rot="420000">
            <a:off x="3486150" y="1200150"/>
            <a:ext cx="4618038" cy="3930650"/>
          </a:xfrm>
          <a:ln>
            <a:headEnd/>
            <a:tailEnd/>
          </a:ln>
        </p:spPr>
      </p:sp>
      <p:pic>
        <p:nvPicPr>
          <p:cNvPr id="8197" name="Picture 4" descr="http://www.thehindubusinessline.in/2005/10/01/images/200510010198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4105">
            <a:off x="3328988" y="1201738"/>
            <a:ext cx="4867275"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rot="434947">
            <a:off x="3706813" y="582613"/>
            <a:ext cx="492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7030A0"/>
                </a:solidFill>
              </a:rPr>
              <a:t>Ms Vidya    Murkumbi</a:t>
            </a:r>
          </a:p>
        </p:txBody>
      </p:sp>
    </p:spTree>
    <p:extLst>
      <p:ext uri="{BB962C8B-B14F-4D97-AF65-F5344CB8AC3E}">
        <p14:creationId xmlns:p14="http://schemas.microsoft.com/office/powerpoint/2010/main" val="90097556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14400"/>
            <a:ext cx="8229600" cy="5211763"/>
          </a:xfrm>
        </p:spPr>
        <p:txBody>
          <a:bodyPr/>
          <a:lstStyle/>
          <a:p>
            <a:pPr algn="ctr" eaLnBrk="1" hangingPunct="1">
              <a:buFont typeface="Wingdings 2" pitchFamily="18" charset="2"/>
              <a:buNone/>
            </a:pPr>
            <a:r>
              <a:rPr lang="en-US" sz="2800" b="1" smtClean="0"/>
              <a:t>Shree Renuka Sugars</a:t>
            </a:r>
            <a:endParaRPr lang="en-US" sz="2800" smtClean="0"/>
          </a:p>
          <a:p>
            <a:r>
              <a:rPr lang="en-US" sz="2400" b="1" u="sng" smtClean="0">
                <a:hlinkClick r:id="rId2" tooltip="Types of business entity"/>
              </a:rPr>
              <a:t>Type</a:t>
            </a:r>
            <a:r>
              <a:rPr lang="en-US" sz="2400" b="1" smtClean="0"/>
              <a:t>      </a:t>
            </a:r>
            <a:r>
              <a:rPr lang="en-US" sz="2400" b="1" smtClean="0">
                <a:solidFill>
                  <a:srgbClr val="00B050"/>
                </a:solidFill>
              </a:rPr>
              <a:t>               </a:t>
            </a:r>
            <a:r>
              <a:rPr lang="en-US" sz="2400" b="1" u="sng" smtClean="0">
                <a:solidFill>
                  <a:srgbClr val="FFFF00"/>
                </a:solidFill>
                <a:hlinkClick r:id="rId3" tooltip="Public"/>
              </a:rPr>
              <a:t>Public</a:t>
            </a:r>
            <a:r>
              <a:rPr lang="en-US" sz="2400" b="1" smtClean="0">
                <a:solidFill>
                  <a:srgbClr val="FFFF00"/>
                </a:solidFill>
              </a:rPr>
              <a:t> (</a:t>
            </a:r>
            <a:r>
              <a:rPr lang="en-US" sz="2400" b="1" u="sng" smtClean="0">
                <a:solidFill>
                  <a:srgbClr val="FFFF00"/>
                </a:solidFill>
                <a:hlinkClick r:id="rId4" tooltip="Bombay Stock Exchange"/>
              </a:rPr>
              <a:t>BSE</a:t>
            </a:r>
            <a:r>
              <a:rPr lang="en-US" sz="2400" b="1" smtClean="0">
                <a:solidFill>
                  <a:srgbClr val="FFFF00"/>
                </a:solidFill>
              </a:rPr>
              <a:t>: </a:t>
            </a:r>
            <a:r>
              <a:rPr lang="en-US" sz="2400" b="1" u="sng" smtClean="0">
                <a:solidFill>
                  <a:srgbClr val="FFFF00"/>
                </a:solidFill>
                <a:hlinkClick r:id="rId5"/>
              </a:rPr>
              <a:t>532670</a:t>
            </a:r>
            <a:r>
              <a:rPr lang="en-US" sz="2400" b="1" u="sng" smtClean="0">
                <a:solidFill>
                  <a:srgbClr val="FFFF00"/>
                </a:solidFill>
                <a:hlinkClick r:id="rId6" tooltip="National Stock Exchange of India"/>
              </a:rPr>
              <a:t>NSE</a:t>
            </a:r>
            <a:r>
              <a:rPr lang="en-US" sz="2400" b="1" smtClean="0">
                <a:solidFill>
                  <a:srgbClr val="FFFF00"/>
                </a:solidFill>
              </a:rPr>
              <a:t>: </a:t>
            </a:r>
            <a:r>
              <a:rPr lang="en-US" sz="2400" b="1" u="sng" smtClean="0">
                <a:solidFill>
                  <a:srgbClr val="FFFF00"/>
                </a:solidFill>
                <a:hlinkClick r:id="rId7"/>
              </a:rPr>
              <a:t>RENUKA</a:t>
            </a:r>
            <a:r>
              <a:rPr lang="en-US" sz="2400" b="1" smtClean="0">
                <a:solidFill>
                  <a:srgbClr val="FFFF00"/>
                </a:solidFill>
              </a:rPr>
              <a:t>)</a:t>
            </a:r>
          </a:p>
          <a:p>
            <a:r>
              <a:rPr lang="en-US" sz="2400" b="1" smtClean="0">
                <a:solidFill>
                  <a:srgbClr val="00B050"/>
                </a:solidFill>
              </a:rPr>
              <a:t>Industry             </a:t>
            </a:r>
            <a:r>
              <a:rPr lang="en-US" sz="2400" b="1" u="sng" smtClean="0">
                <a:solidFill>
                  <a:srgbClr val="00B050"/>
                </a:solidFill>
                <a:hlinkClick r:id="rId8" tooltip="Sugar"/>
              </a:rPr>
              <a:t>Sugar</a:t>
            </a:r>
            <a:endParaRPr lang="en-US" sz="2400" b="1" smtClean="0">
              <a:solidFill>
                <a:srgbClr val="00B050"/>
              </a:solidFill>
            </a:endParaRPr>
          </a:p>
          <a:p>
            <a:r>
              <a:rPr lang="en-US" sz="2400" b="1" smtClean="0">
                <a:solidFill>
                  <a:srgbClr val="00B050"/>
                </a:solidFill>
              </a:rPr>
              <a:t>Founded             1998</a:t>
            </a:r>
          </a:p>
          <a:p>
            <a:r>
              <a:rPr lang="en-US" sz="2400" b="1" smtClean="0">
                <a:solidFill>
                  <a:srgbClr val="00B050"/>
                </a:solidFill>
              </a:rPr>
              <a:t>Founder(s)        Narendra Murkumbi &amp; Vidya Murkumbi</a:t>
            </a:r>
          </a:p>
          <a:p>
            <a:r>
              <a:rPr lang="en-US" sz="2400" b="1" smtClean="0">
                <a:solidFill>
                  <a:srgbClr val="00B050"/>
                </a:solidFill>
              </a:rPr>
              <a:t>Headquarters   </a:t>
            </a:r>
            <a:r>
              <a:rPr lang="en-US" sz="2400" b="1" u="sng" smtClean="0">
                <a:solidFill>
                  <a:srgbClr val="00B050"/>
                </a:solidFill>
                <a:hlinkClick r:id="rId9" tooltip="Mumbai"/>
              </a:rPr>
              <a:t>Mumbai</a:t>
            </a:r>
            <a:r>
              <a:rPr lang="en-US" sz="2400" b="1" smtClean="0">
                <a:solidFill>
                  <a:srgbClr val="00B050"/>
                </a:solidFill>
              </a:rPr>
              <a:t>, </a:t>
            </a:r>
            <a:r>
              <a:rPr lang="en-US" sz="2400" b="1" u="sng" smtClean="0">
                <a:solidFill>
                  <a:srgbClr val="00B050"/>
                </a:solidFill>
                <a:hlinkClick r:id="rId10" tooltip="Maharashtra"/>
              </a:rPr>
              <a:t>Maharashtra</a:t>
            </a:r>
            <a:r>
              <a:rPr lang="en-US" sz="2400" b="1" smtClean="0">
                <a:solidFill>
                  <a:srgbClr val="00B050"/>
                </a:solidFill>
              </a:rPr>
              <a:t>, </a:t>
            </a:r>
            <a:r>
              <a:rPr lang="en-US" sz="2400" b="1" u="sng" smtClean="0">
                <a:solidFill>
                  <a:srgbClr val="00B050"/>
                </a:solidFill>
                <a:hlinkClick r:id="rId11" tooltip="India"/>
              </a:rPr>
              <a:t>India</a:t>
            </a:r>
            <a:endParaRPr lang="en-US" sz="2400" b="1" smtClean="0">
              <a:solidFill>
                <a:srgbClr val="00B050"/>
              </a:solidFill>
            </a:endParaRPr>
          </a:p>
          <a:p>
            <a:r>
              <a:rPr lang="en-US" sz="2400" b="1" smtClean="0">
                <a:solidFill>
                  <a:srgbClr val="00B050"/>
                </a:solidFill>
              </a:rPr>
              <a:t>Area served       Belgaum</a:t>
            </a:r>
          </a:p>
          <a:p>
            <a:r>
              <a:rPr lang="en-US" sz="2400" b="1" smtClean="0">
                <a:solidFill>
                  <a:srgbClr val="00B050"/>
                </a:solidFill>
              </a:rPr>
              <a:t>Key people        Narendra Murkumbi, </a:t>
            </a:r>
            <a:r>
              <a:rPr lang="en-US" sz="2400" b="1" u="sng" smtClean="0">
                <a:solidFill>
                  <a:srgbClr val="00B050"/>
                </a:solidFill>
                <a:hlinkClick r:id="rId12" tooltip="Managing Director"/>
              </a:rPr>
              <a:t>MD</a:t>
            </a:r>
            <a:endParaRPr lang="en-US" sz="2400" b="1" smtClean="0">
              <a:solidFill>
                <a:srgbClr val="00B050"/>
              </a:solidFill>
            </a:endParaRPr>
          </a:p>
          <a:p>
            <a:r>
              <a:rPr lang="en-US" sz="2400" b="1" smtClean="0">
                <a:solidFill>
                  <a:srgbClr val="00B050"/>
                </a:solidFill>
              </a:rPr>
              <a:t>Revenue            2,239.80 </a:t>
            </a:r>
            <a:r>
              <a:rPr lang="en-US" sz="2400" b="1" u="sng" smtClean="0">
                <a:solidFill>
                  <a:srgbClr val="00B050"/>
                </a:solidFill>
                <a:hlinkClick r:id="rId13" tooltip="Crore"/>
              </a:rPr>
              <a:t>crore</a:t>
            </a:r>
            <a:r>
              <a:rPr lang="en-US" sz="2400" b="1" smtClean="0">
                <a:solidFill>
                  <a:srgbClr val="00B050"/>
                </a:solidFill>
              </a:rPr>
              <a:t> (</a:t>
            </a:r>
            <a:r>
              <a:rPr lang="en-US" sz="2400" b="1" u="sng" smtClean="0">
                <a:solidFill>
                  <a:srgbClr val="00B050"/>
                </a:solidFill>
                <a:hlinkClick r:id="rId14" tooltip="United States dollar"/>
              </a:rPr>
              <a:t>US$</a:t>
            </a:r>
            <a:r>
              <a:rPr lang="en-US" sz="2400" b="1" smtClean="0">
                <a:solidFill>
                  <a:srgbClr val="00B050"/>
                </a:solidFill>
              </a:rPr>
              <a:t>425.56 million)</a:t>
            </a:r>
          </a:p>
          <a:p>
            <a:r>
              <a:rPr lang="en-US" sz="2400" b="1" u="sng" smtClean="0">
                <a:solidFill>
                  <a:srgbClr val="00B050"/>
                </a:solidFill>
                <a:hlinkClick r:id="rId15" tooltip="Net income"/>
              </a:rPr>
              <a:t>Profit</a:t>
            </a:r>
            <a:r>
              <a:rPr lang="en-US" sz="2400" b="1" smtClean="0">
                <a:solidFill>
                  <a:srgbClr val="00B050"/>
                </a:solidFill>
              </a:rPr>
              <a:t>                  143.50 </a:t>
            </a:r>
            <a:r>
              <a:rPr lang="en-US" sz="2400" b="1" u="sng" smtClean="0">
                <a:solidFill>
                  <a:srgbClr val="00B050"/>
                </a:solidFill>
                <a:hlinkClick r:id="rId13" tooltip="Crore"/>
              </a:rPr>
              <a:t>crore</a:t>
            </a:r>
            <a:r>
              <a:rPr lang="en-US" sz="2400" b="1" smtClean="0">
                <a:solidFill>
                  <a:srgbClr val="00B050"/>
                </a:solidFill>
              </a:rPr>
              <a:t> (</a:t>
            </a:r>
            <a:r>
              <a:rPr lang="en-US" sz="2400" b="1" u="sng" smtClean="0">
                <a:solidFill>
                  <a:srgbClr val="00B050"/>
                </a:solidFill>
                <a:hlinkClick r:id="rId14" tooltip="United States dollar"/>
              </a:rPr>
              <a:t>US$</a:t>
            </a:r>
            <a:r>
              <a:rPr lang="en-US" sz="2400" b="1" smtClean="0">
                <a:solidFill>
                  <a:srgbClr val="00B050"/>
                </a:solidFill>
              </a:rPr>
              <a:t>27.27 million)</a:t>
            </a:r>
          </a:p>
          <a:p>
            <a:r>
              <a:rPr lang="en-US" sz="2400" b="1" smtClean="0">
                <a:solidFill>
                  <a:srgbClr val="00B050"/>
                </a:solidFill>
              </a:rPr>
              <a:t>Owner(s)          Narendra Murkumbi</a:t>
            </a:r>
          </a:p>
          <a:p>
            <a:pPr eaLnBrk="1" hangingPunct="1"/>
            <a:endParaRPr lang="en-US" smtClean="0"/>
          </a:p>
        </p:txBody>
      </p:sp>
    </p:spTree>
    <p:extLst>
      <p:ext uri="{BB962C8B-B14F-4D97-AF65-F5344CB8AC3E}">
        <p14:creationId xmlns:p14="http://schemas.microsoft.com/office/powerpoint/2010/main" val="4011364194"/>
      </p:ext>
    </p:extLst>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1217</Words>
  <Application>Microsoft Office PowerPoint</Application>
  <PresentationFormat>On-screen Show (4:3)</PresentationFormat>
  <Paragraphs>92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Well Come to</vt:lpstr>
      <vt:lpstr>Women Entrepreneurs in India</vt:lpstr>
      <vt:lpstr> Indra Nooyi </vt:lpstr>
      <vt:lpstr>Priya Paul Chairperson of Appeejay </vt:lpstr>
      <vt:lpstr>Simone Tata Chairperson Lakme</vt:lpstr>
      <vt:lpstr>Vidya Manohar Chhabria Chairperson Jumbo Group, Dubai</vt:lpstr>
      <vt:lpstr>Eminent Women</vt:lpstr>
      <vt:lpstr>                    </vt:lpstr>
      <vt:lpstr>PowerPoint Presentation</vt:lpstr>
      <vt:lpstr>PowerPoint Presentation</vt:lpstr>
      <vt:lpstr>PowerPoint Presentation</vt:lpstr>
      <vt:lpstr>Kiran Mazumdar-Shaw</vt:lpstr>
      <vt:lpstr>                                                                                                                                     Conti….</vt:lpstr>
      <vt:lpstr>PowerPoint Presentation</vt:lpstr>
      <vt:lpstr>                                                                                                                     Conti….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Entrepreneurs in India </dc:title>
  <dc:creator>srp</dc:creator>
  <cp:lastModifiedBy>N.N.Sathe</cp:lastModifiedBy>
  <cp:revision>7</cp:revision>
  <dcterms:created xsi:type="dcterms:W3CDTF">2006-08-16T00:00:00Z</dcterms:created>
  <dcterms:modified xsi:type="dcterms:W3CDTF">2018-04-28T03:04:08Z</dcterms:modified>
</cp:coreProperties>
</file>