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70" r:id="rId2"/>
    <p:sldId id="272" r:id="rId3"/>
    <p:sldId id="271" r:id="rId4"/>
    <p:sldId id="273" r:id="rId5"/>
    <p:sldId id="257" r:id="rId6"/>
    <p:sldId id="258" r:id="rId7"/>
    <p:sldId id="262" r:id="rId8"/>
    <p:sldId id="261" r:id="rId9"/>
    <p:sldId id="263" r:id="rId10"/>
    <p:sldId id="274" r:id="rId11"/>
    <p:sldId id="264" r:id="rId12"/>
    <p:sldId id="275" r:id="rId13"/>
    <p:sldId id="265" r:id="rId14"/>
    <p:sldId id="266" r:id="rId15"/>
    <p:sldId id="276" r:id="rId16"/>
    <p:sldId id="267" r:id="rId17"/>
    <p:sldId id="277" r:id="rId18"/>
    <p:sldId id="268" r:id="rId19"/>
    <p:sldId id="279"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B0AF70-F65E-456C-B0D5-05AB9DDBD083}" type="datetimeFigureOut">
              <a:rPr lang="en-US" smtClean="0"/>
              <a:t>02/07/2009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5DB981-8925-4287-AB5E-DF4A27458463}" type="slidenum">
              <a:rPr lang="en-US" smtClean="0"/>
              <a:t>‹#›</a:t>
            </a:fld>
            <a:endParaRPr lang="en-US"/>
          </a:p>
        </p:txBody>
      </p:sp>
    </p:spTree>
    <p:extLst>
      <p:ext uri="{BB962C8B-B14F-4D97-AF65-F5344CB8AC3E}">
        <p14:creationId xmlns:p14="http://schemas.microsoft.com/office/powerpoint/2010/main" val="7347017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5DB981-8925-4287-AB5E-DF4A27458463}" type="slidenum">
              <a:rPr lang="en-US" smtClean="0"/>
              <a:t>9</a:t>
            </a:fld>
            <a:endParaRPr lang="en-US"/>
          </a:p>
        </p:txBody>
      </p:sp>
    </p:spTree>
    <p:extLst>
      <p:ext uri="{BB962C8B-B14F-4D97-AF65-F5344CB8AC3E}">
        <p14:creationId xmlns:p14="http://schemas.microsoft.com/office/powerpoint/2010/main" val="38745642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02/07/2009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02/07/2009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02/07/2009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02/07/2009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02/07/2009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02/07/2009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02/07/2009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02/07/2009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02/07/2009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02/07/2009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02/07/2009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02/07/2009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152400"/>
            <a:ext cx="8229600" cy="1295400"/>
          </a:xfrm>
        </p:spPr>
        <p:txBody>
          <a:bodyPr/>
          <a:lstStyle/>
          <a:p>
            <a:pPr algn="ctr">
              <a:buFont typeface="Wingdings 2" pitchFamily="18" charset="2"/>
              <a:buNone/>
            </a:pPr>
            <a:r>
              <a:rPr lang="en-US" sz="5400" dirty="0" smtClean="0">
                <a:solidFill>
                  <a:srgbClr val="7030A0"/>
                </a:solidFill>
              </a:rPr>
              <a:t>Well Come to</a:t>
            </a:r>
          </a:p>
        </p:txBody>
      </p:sp>
      <p:sp>
        <p:nvSpPr>
          <p:cNvPr id="6147" name="Content Placeholder 2"/>
          <p:cNvSpPr>
            <a:spLocks noGrp="1"/>
          </p:cNvSpPr>
          <p:nvPr>
            <p:ph idx="1"/>
          </p:nvPr>
        </p:nvSpPr>
        <p:spPr>
          <a:xfrm>
            <a:off x="457200" y="1752600"/>
            <a:ext cx="8229600" cy="3581400"/>
          </a:xfrm>
        </p:spPr>
        <p:txBody>
          <a:bodyPr/>
          <a:lstStyle/>
          <a:p>
            <a:pPr algn="ctr">
              <a:buFont typeface="Wingdings 2" pitchFamily="18" charset="2"/>
              <a:buNone/>
            </a:pPr>
            <a:r>
              <a:rPr lang="en-US" sz="4800" dirty="0" err="1" smtClean="0">
                <a:solidFill>
                  <a:srgbClr val="7030A0"/>
                </a:solidFill>
              </a:rPr>
              <a:t>B.Com</a:t>
            </a:r>
            <a:r>
              <a:rPr lang="en-US" sz="4800" dirty="0" smtClean="0">
                <a:solidFill>
                  <a:srgbClr val="7030A0"/>
                </a:solidFill>
              </a:rPr>
              <a:t>. III</a:t>
            </a:r>
          </a:p>
        </p:txBody>
      </p:sp>
      <p:sp>
        <p:nvSpPr>
          <p:cNvPr id="4" name="Rectangle 3"/>
          <p:cNvSpPr/>
          <p:nvPr/>
        </p:nvSpPr>
        <p:spPr>
          <a:xfrm>
            <a:off x="609599" y="1981201"/>
            <a:ext cx="7924801" cy="4247317"/>
          </a:xfrm>
          <a:prstGeom prst="rect">
            <a:avLst/>
          </a:prstGeom>
          <a:noFill/>
        </p:spPr>
        <p:txBody>
          <a:bodyPr>
            <a:spAutoFit/>
          </a:bodyPr>
          <a:lstStyle/>
          <a:p>
            <a:pPr algn="r">
              <a:buFont typeface="Wingdings 2" pitchFamily="18" charset="2"/>
              <a:buNone/>
              <a:defRPr/>
            </a:pPr>
            <a:endPar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ctr">
              <a:buFont typeface="Wingdings 2" pitchFamily="18" charset="2"/>
              <a:buNone/>
              <a:defRPr/>
            </a:pPr>
            <a:r>
              <a:rPr lang="en-US" sz="5400" b="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Deptt</a:t>
            </a:r>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Of </a:t>
            </a:r>
            <a:r>
              <a:rPr lang="en-US" sz="54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Commerce</a:t>
            </a:r>
          </a:p>
          <a:p>
            <a:pPr algn="ctr">
              <a:buFont typeface="Wingdings 2" pitchFamily="18" charset="2"/>
              <a:buNone/>
              <a:defRPr/>
            </a:pPr>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Arts and Commerce College </a:t>
            </a:r>
            <a:r>
              <a:rPr lang="en-US" sz="5400" b="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Kasegaon</a:t>
            </a:r>
            <a:endPar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ctr">
              <a:buFont typeface="Wingdings 2" pitchFamily="18" charset="2"/>
              <a:buNone/>
              <a:defRPr/>
            </a:pPr>
            <a:endPar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extLst>
      <p:ext uri="{BB962C8B-B14F-4D97-AF65-F5344CB8AC3E}">
        <p14:creationId xmlns:p14="http://schemas.microsoft.com/office/powerpoint/2010/main" val="4277071954"/>
      </p:ext>
    </p:extLst>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7848600" cy="5355312"/>
          </a:xfrm>
          <a:prstGeom prst="rect">
            <a:avLst/>
          </a:prstGeom>
        </p:spPr>
        <p:txBody>
          <a:bodyPr wrap="square">
            <a:spAutoFit/>
          </a:bodyPr>
          <a:lstStyle/>
          <a:p>
            <a:pPr lvl="0"/>
            <a:endParaRPr lang="en-US" b="1" dirty="0" smtClean="0"/>
          </a:p>
          <a:p>
            <a:pPr marL="285750" lvl="0" indent="-285750">
              <a:buFont typeface="Arial" pitchFamily="34" charset="0"/>
              <a:buChar char="•"/>
            </a:pPr>
            <a:r>
              <a:rPr lang="en-US" b="1" dirty="0" smtClean="0"/>
              <a:t>Mark </a:t>
            </a:r>
            <a:r>
              <a:rPr lang="en-US" b="1" dirty="0"/>
              <a:t>of inspection:</a:t>
            </a:r>
            <a:r>
              <a:rPr lang="en-US" dirty="0"/>
              <a:t> The voucher which are checked or inspected by auditor should be marked by stamp. It avoids or reduced the misuse of audited voucher.</a:t>
            </a:r>
          </a:p>
          <a:p>
            <a:pPr marL="285750" lvl="0" indent="-285750">
              <a:buFont typeface="Arial" pitchFamily="34" charset="0"/>
              <a:buChar char="•"/>
            </a:pPr>
            <a:r>
              <a:rPr lang="en-US" b="1" dirty="0"/>
              <a:t>Explanation for duplicate vouchers:</a:t>
            </a:r>
            <a:r>
              <a:rPr lang="en-US" dirty="0"/>
              <a:t> If any voucher is not available the auditor should call for explanation. He should get the duplicate copy of voucher. In such case due precaution should be taken by auditor.</a:t>
            </a:r>
          </a:p>
          <a:p>
            <a:pPr marL="285750" lvl="0" indent="-285750">
              <a:buFont typeface="Arial" pitchFamily="34" charset="0"/>
              <a:buChar char="•"/>
            </a:pPr>
            <a:r>
              <a:rPr lang="en-US" b="1" dirty="0"/>
              <a:t>Proper revenue stamp:</a:t>
            </a:r>
            <a:r>
              <a:rPr lang="en-US" dirty="0"/>
              <a:t> The voucher should bear proper revenue stamp. If the amount of voucher is more than </a:t>
            </a:r>
            <a:r>
              <a:rPr lang="en-US" dirty="0" err="1"/>
              <a:t>Rs</a:t>
            </a:r>
            <a:r>
              <a:rPr lang="en-US" dirty="0"/>
              <a:t>. 5000, then it must be bear proper revenue stamp i.e.Re.1 revenue stamp.</a:t>
            </a:r>
          </a:p>
          <a:p>
            <a:pPr marL="285750" lvl="0" indent="-285750">
              <a:buFont typeface="Arial" pitchFamily="34" charset="0"/>
              <a:buChar char="•"/>
            </a:pPr>
            <a:r>
              <a:rPr lang="en-US" b="1" dirty="0"/>
              <a:t>Noting of explanation: </a:t>
            </a:r>
            <a:r>
              <a:rPr lang="en-US" dirty="0"/>
              <a:t>If any explanation called for vouching in respect of voucher, it should be noted in the personal note book by auditor.</a:t>
            </a:r>
          </a:p>
          <a:p>
            <a:pPr marL="285750" lvl="0" indent="-285750">
              <a:buFont typeface="Arial" pitchFamily="34" charset="0"/>
              <a:buChar char="•"/>
            </a:pPr>
            <a:r>
              <a:rPr lang="en-US" b="1" dirty="0"/>
              <a:t>Entry for pre-paid and outstanding expenses:</a:t>
            </a:r>
            <a:r>
              <a:rPr lang="en-US" dirty="0"/>
              <a:t> The voucher which is related to pre-paid or outstanding expenses and pre-paid or outstanding income the suitable adjustment entry should be made.</a:t>
            </a:r>
          </a:p>
          <a:p>
            <a:pPr marL="285750" lvl="0" indent="-285750">
              <a:buFont typeface="Arial" pitchFamily="34" charset="0"/>
              <a:buChar char="•"/>
            </a:pPr>
            <a:r>
              <a:rPr lang="en-US" b="1" dirty="0"/>
              <a:t>Petty expenses:</a:t>
            </a:r>
            <a:r>
              <a:rPr lang="en-US" dirty="0"/>
              <a:t> In case of certain petty expenses for which vouchers are not available, they should be checked with related documents.</a:t>
            </a:r>
          </a:p>
          <a:p>
            <a:pPr marL="285750" lvl="0" indent="-285750">
              <a:buFont typeface="Arial" pitchFamily="34" charset="0"/>
              <a:buChar char="•"/>
            </a:pPr>
            <a:r>
              <a:rPr lang="en-US" b="1" dirty="0"/>
              <a:t>Properly recorded in financial books:</a:t>
            </a:r>
            <a:r>
              <a:rPr lang="en-US" dirty="0"/>
              <a:t> The auditor should see that the vouchers are properly entered in proper financial book.</a:t>
            </a:r>
          </a:p>
        </p:txBody>
      </p:sp>
    </p:spTree>
    <p:extLst>
      <p:ext uri="{BB962C8B-B14F-4D97-AF65-F5344CB8AC3E}">
        <p14:creationId xmlns:p14="http://schemas.microsoft.com/office/powerpoint/2010/main" val="1729214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a:t>Company Auditor</a:t>
            </a:r>
            <a:r>
              <a:rPr lang="en-US" dirty="0"/>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b="1" dirty="0" smtClean="0"/>
              <a:t>      Qualification </a:t>
            </a:r>
            <a:r>
              <a:rPr lang="en-US" b="1" dirty="0"/>
              <a:t>and Disqualification of a Company Auditor:</a:t>
            </a:r>
            <a:endParaRPr lang="en-US" dirty="0"/>
          </a:p>
          <a:p>
            <a:pPr marL="0" indent="0">
              <a:buNone/>
            </a:pPr>
            <a:r>
              <a:rPr lang="en-US" b="1" dirty="0" smtClean="0"/>
              <a:t>                                    Qualification</a:t>
            </a:r>
            <a:r>
              <a:rPr lang="en-US" b="1" dirty="0"/>
              <a:t>:</a:t>
            </a:r>
            <a:endParaRPr lang="en-US" dirty="0"/>
          </a:p>
          <a:p>
            <a:r>
              <a:rPr lang="en-US" dirty="0"/>
              <a:t> </a:t>
            </a:r>
            <a:r>
              <a:rPr lang="en-US" dirty="0" smtClean="0"/>
              <a:t>The </a:t>
            </a:r>
            <a:r>
              <a:rPr lang="en-US" dirty="0"/>
              <a:t>following persons are qualified for appointment as auditor of a company. He should be qualified as per rules of central government. This qualification is as follows.</a:t>
            </a:r>
          </a:p>
          <a:p>
            <a:pPr lvl="0"/>
            <a:r>
              <a:rPr lang="en-US" dirty="0"/>
              <a:t>An auditor of a company must be a Chartered Accountant (C.A), under Chartered Accountant Act 1949.</a:t>
            </a:r>
          </a:p>
          <a:p>
            <a:pPr lvl="0"/>
            <a:r>
              <a:rPr lang="en-US" dirty="0"/>
              <a:t>A firm whose partners are qualified auditor may be appointed as companies auditor.</a:t>
            </a:r>
          </a:p>
          <a:p>
            <a:pPr lvl="0"/>
            <a:r>
              <a:rPr lang="en-US" dirty="0"/>
              <a:t>The auditor is a holder of a certificate under the restricted auditor certificate rules 1959. The central govt. make rules about such auditor by notification.</a:t>
            </a:r>
          </a:p>
          <a:p>
            <a:endParaRPr lang="en-US" dirty="0"/>
          </a:p>
        </p:txBody>
      </p:sp>
    </p:spTree>
    <p:extLst>
      <p:ext uri="{BB962C8B-B14F-4D97-AF65-F5344CB8AC3E}">
        <p14:creationId xmlns:p14="http://schemas.microsoft.com/office/powerpoint/2010/main" val="15988721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a:bodyPr>
          <a:lstStyle/>
          <a:p>
            <a:r>
              <a:rPr lang="en-US" sz="2000" dirty="0" smtClean="0"/>
              <a:t>                                                                                                                      Conti…….</a:t>
            </a:r>
            <a:endParaRPr lang="en-US" sz="2000" dirty="0"/>
          </a:p>
        </p:txBody>
      </p:sp>
      <p:sp>
        <p:nvSpPr>
          <p:cNvPr id="3" name="Content Placeholder 2"/>
          <p:cNvSpPr>
            <a:spLocks noGrp="1"/>
          </p:cNvSpPr>
          <p:nvPr>
            <p:ph idx="1"/>
          </p:nvPr>
        </p:nvSpPr>
        <p:spPr>
          <a:xfrm>
            <a:off x="457200" y="1143000"/>
            <a:ext cx="8229600" cy="4983163"/>
          </a:xfrm>
        </p:spPr>
        <p:txBody>
          <a:bodyPr>
            <a:normAutofit fontScale="85000" lnSpcReduction="10000"/>
          </a:bodyPr>
          <a:lstStyle/>
          <a:p>
            <a:pPr marL="0" indent="0">
              <a:buNone/>
            </a:pPr>
            <a:r>
              <a:rPr lang="en-US" b="1" dirty="0" smtClean="0"/>
              <a:t>                               Disqualification</a:t>
            </a:r>
            <a:r>
              <a:rPr lang="en-US" dirty="0" smtClean="0"/>
              <a:t> </a:t>
            </a:r>
            <a:r>
              <a:rPr lang="en-US" dirty="0"/>
              <a:t>:</a:t>
            </a:r>
          </a:p>
          <a:p>
            <a:r>
              <a:rPr lang="en-US" dirty="0"/>
              <a:t>     The following persons are not qualified for appointment as auditor of a company –</a:t>
            </a:r>
          </a:p>
          <a:p>
            <a:pPr lvl="0"/>
            <a:r>
              <a:rPr lang="en-US" dirty="0"/>
              <a:t>A body corporate.</a:t>
            </a:r>
          </a:p>
          <a:p>
            <a:pPr lvl="0"/>
            <a:r>
              <a:rPr lang="en-US" dirty="0"/>
              <a:t>An officer or employee of the company. </a:t>
            </a:r>
          </a:p>
          <a:p>
            <a:pPr lvl="0"/>
            <a:r>
              <a:rPr lang="en-US" dirty="0"/>
              <a:t>A person who give guarantee for more than </a:t>
            </a:r>
            <a:r>
              <a:rPr lang="en-US" dirty="0" err="1"/>
              <a:t>Rs</a:t>
            </a:r>
            <a:r>
              <a:rPr lang="en-US" dirty="0"/>
              <a:t> 1000 or indebted to the company of Rs.1000.</a:t>
            </a:r>
          </a:p>
          <a:p>
            <a:pPr lvl="0"/>
            <a:r>
              <a:rPr lang="en-US" dirty="0"/>
              <a:t>A partner of the companies.</a:t>
            </a:r>
          </a:p>
          <a:p>
            <a:pPr lvl="0"/>
            <a:r>
              <a:rPr lang="en-US" dirty="0"/>
              <a:t>A person who is a director or member of the company.</a:t>
            </a:r>
          </a:p>
          <a:p>
            <a:pPr lvl="0"/>
            <a:r>
              <a:rPr lang="en-US" dirty="0"/>
              <a:t>A person who holds more than 5% of nominal share capital of the company.</a:t>
            </a:r>
          </a:p>
          <a:p>
            <a:endParaRPr lang="en-US" dirty="0"/>
          </a:p>
        </p:txBody>
      </p:sp>
    </p:spTree>
    <p:extLst>
      <p:ext uri="{BB962C8B-B14F-4D97-AF65-F5344CB8AC3E}">
        <p14:creationId xmlns:p14="http://schemas.microsoft.com/office/powerpoint/2010/main" val="33498000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r>
              <a:rPr lang="en-US" sz="1800" dirty="0" smtClean="0"/>
              <a:t>                                                                                                                         Conti…….</a:t>
            </a:r>
            <a:endParaRPr lang="en-US" sz="1800" dirty="0"/>
          </a:p>
        </p:txBody>
      </p:sp>
      <p:sp>
        <p:nvSpPr>
          <p:cNvPr id="3" name="Content Placeholder 2"/>
          <p:cNvSpPr>
            <a:spLocks noGrp="1"/>
          </p:cNvSpPr>
          <p:nvPr>
            <p:ph idx="1"/>
          </p:nvPr>
        </p:nvSpPr>
        <p:spPr>
          <a:xfrm>
            <a:off x="457200" y="762000"/>
            <a:ext cx="8229600" cy="5364163"/>
          </a:xfrm>
        </p:spPr>
        <p:txBody>
          <a:bodyPr>
            <a:noAutofit/>
          </a:bodyPr>
          <a:lstStyle/>
          <a:p>
            <a:pPr marL="0" indent="0">
              <a:buNone/>
            </a:pPr>
            <a:r>
              <a:rPr lang="en-US" sz="1600" b="1" dirty="0" smtClean="0"/>
              <a:t>                                                              </a:t>
            </a:r>
            <a:r>
              <a:rPr lang="en-US" sz="2400" b="1" dirty="0" smtClean="0"/>
              <a:t>Appointment </a:t>
            </a:r>
            <a:r>
              <a:rPr lang="en-US" sz="2400" b="1" dirty="0"/>
              <a:t>of Auditor :</a:t>
            </a:r>
            <a:endParaRPr lang="en-US" sz="2400" dirty="0"/>
          </a:p>
          <a:p>
            <a:pPr lvl="0"/>
            <a:r>
              <a:rPr lang="en-US" sz="1600" b="1" dirty="0"/>
              <a:t>First auditor</a:t>
            </a:r>
            <a:r>
              <a:rPr lang="en-US" sz="1600" dirty="0"/>
              <a:t> – The first auditor shall be appointed by directors within one month of the registration of a company. This auditor works up to first annual general meeting (AGM).</a:t>
            </a:r>
          </a:p>
          <a:p>
            <a:r>
              <a:rPr lang="en-US" sz="1600" dirty="0"/>
              <a:t>If directors does not appoint such auditor within one month it may appoint by company in annual general meeting.</a:t>
            </a:r>
          </a:p>
          <a:p>
            <a:pPr lvl="0"/>
            <a:r>
              <a:rPr lang="en-US" sz="1600" b="1" dirty="0"/>
              <a:t>Next auditor</a:t>
            </a:r>
            <a:r>
              <a:rPr lang="en-US" sz="1600" dirty="0"/>
              <a:t> – Thereafter the company appoints an auditor in each annual general meeting. The duration of auditor is one year. It is from one AGM to next AGM.</a:t>
            </a:r>
          </a:p>
          <a:p>
            <a:r>
              <a:rPr lang="en-US" sz="1600" dirty="0"/>
              <a:t>            The appointed auditor should notice his acceptance or refusal to the registrar within 30 days. </a:t>
            </a:r>
          </a:p>
          <a:p>
            <a:pPr lvl="0"/>
            <a:r>
              <a:rPr lang="en-US" sz="1600" b="1" dirty="0"/>
              <a:t>Appointment by govt</a:t>
            </a:r>
            <a:r>
              <a:rPr lang="en-US" sz="1600" dirty="0"/>
              <a:t>. – If the company does not appoint any auditor in annual general meeting in such case the central govt. may make the appointment of auditor.</a:t>
            </a:r>
          </a:p>
          <a:p>
            <a:pPr lvl="0"/>
            <a:r>
              <a:rPr lang="en-US" sz="1600" b="1" dirty="0"/>
              <a:t>Casual vacancy</a:t>
            </a:r>
            <a:r>
              <a:rPr lang="en-US" sz="1600" dirty="0"/>
              <a:t> - If the vacancy of auditor is casual it is filled by the board of directors. But if vacancy is due to resignation of an auditor in such case the vacancy is filled by company in special general meeting.</a:t>
            </a:r>
          </a:p>
          <a:p>
            <a:pPr lvl="0"/>
            <a:r>
              <a:rPr lang="en-US" sz="1600" b="1" dirty="0"/>
              <a:t>Appointment by social resolution</a:t>
            </a:r>
            <a:r>
              <a:rPr lang="en-US" sz="1600" dirty="0"/>
              <a:t> – If more than 25% of subscribed share capital is held by any public financial institution or any state or central govt. or nationalized bank or insurance or re-appointment of an auditor maid by a special resolution.</a:t>
            </a:r>
          </a:p>
          <a:p>
            <a:pPr lvl="0"/>
            <a:r>
              <a:rPr lang="en-US" sz="1600" b="1" dirty="0"/>
              <a:t>Re-appointment</a:t>
            </a:r>
            <a:r>
              <a:rPr lang="en-US" sz="1600" dirty="0"/>
              <a:t> – Reappointment of old auditor shall be made in annual general meeting. If he is disqualified or unwilling to do work a new auditor is appointed in annual general meeting.</a:t>
            </a:r>
          </a:p>
          <a:p>
            <a:endParaRPr lang="en-US" sz="1600" dirty="0"/>
          </a:p>
        </p:txBody>
      </p:sp>
    </p:spTree>
    <p:extLst>
      <p:ext uri="{BB962C8B-B14F-4D97-AF65-F5344CB8AC3E}">
        <p14:creationId xmlns:p14="http://schemas.microsoft.com/office/powerpoint/2010/main" val="20140140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sz="1800" dirty="0" smtClean="0"/>
              <a:t>                                                                                                                    Conti……..</a:t>
            </a:r>
            <a:endParaRPr lang="en-US" sz="1800" dirty="0"/>
          </a:p>
        </p:txBody>
      </p:sp>
      <p:sp>
        <p:nvSpPr>
          <p:cNvPr id="3" name="Content Placeholder 2"/>
          <p:cNvSpPr>
            <a:spLocks noGrp="1"/>
          </p:cNvSpPr>
          <p:nvPr>
            <p:ph idx="1"/>
          </p:nvPr>
        </p:nvSpPr>
        <p:spPr>
          <a:xfrm>
            <a:off x="457200" y="914400"/>
            <a:ext cx="8229600" cy="5211763"/>
          </a:xfrm>
        </p:spPr>
        <p:txBody>
          <a:bodyPr>
            <a:normAutofit fontScale="55000" lnSpcReduction="20000"/>
          </a:bodyPr>
          <a:lstStyle/>
          <a:p>
            <a:pPr marL="0" indent="0">
              <a:buNone/>
            </a:pPr>
            <a:r>
              <a:rPr lang="en-US" b="1" dirty="0" smtClean="0"/>
              <a:t>                                               </a:t>
            </a:r>
            <a:r>
              <a:rPr lang="en-US" sz="5000" b="1" dirty="0" smtClean="0"/>
              <a:t>Removal </a:t>
            </a:r>
            <a:r>
              <a:rPr lang="en-US" sz="5000" b="1" dirty="0"/>
              <a:t>of an Auditor:</a:t>
            </a:r>
            <a:endParaRPr lang="en-US" sz="5000" dirty="0"/>
          </a:p>
          <a:p>
            <a:pPr marL="0" indent="0">
              <a:buNone/>
            </a:pPr>
            <a:r>
              <a:rPr lang="en-US" sz="4000" dirty="0"/>
              <a:t>   </a:t>
            </a:r>
            <a:r>
              <a:rPr lang="en-US" sz="4000" dirty="0" smtClean="0"/>
              <a:t>                          </a:t>
            </a:r>
            <a:r>
              <a:rPr lang="en-US" sz="4000" dirty="0"/>
              <a:t>Following is the procedure of removal of an auditor of a company.</a:t>
            </a:r>
          </a:p>
          <a:p>
            <a:pPr marL="0" lvl="0" indent="0">
              <a:buNone/>
            </a:pPr>
            <a:r>
              <a:rPr lang="en-US" sz="4000" dirty="0" smtClean="0"/>
              <a:t>        The </a:t>
            </a:r>
            <a:r>
              <a:rPr lang="en-US" sz="4000" dirty="0"/>
              <a:t>director has no power under any condition to remove an auditor from company.</a:t>
            </a:r>
          </a:p>
          <a:p>
            <a:pPr lvl="0"/>
            <a:r>
              <a:rPr lang="en-US" sz="4000" b="1" dirty="0"/>
              <a:t>First auditor</a:t>
            </a:r>
            <a:r>
              <a:rPr lang="en-US" sz="4000" dirty="0"/>
              <a:t> –The first auditor can be removed by the members (share holder) in first annual general meeting.</a:t>
            </a:r>
          </a:p>
          <a:p>
            <a:pPr lvl="0"/>
            <a:r>
              <a:rPr lang="en-US" sz="4000" b="1" dirty="0"/>
              <a:t>Subsequent auditor</a:t>
            </a:r>
            <a:r>
              <a:rPr lang="en-US" sz="4000" dirty="0"/>
              <a:t> – The subsequent auditor can be removed after completion of term only. Before the removal of such auditor 14 days notice should be given to them.</a:t>
            </a:r>
          </a:p>
          <a:p>
            <a:pPr lvl="0"/>
            <a:r>
              <a:rPr lang="en-US" sz="4000" b="1" dirty="0"/>
              <a:t>Removal before turn</a:t>
            </a:r>
            <a:r>
              <a:rPr lang="en-US" sz="4000" dirty="0"/>
              <a:t> –  If an auditor removed before the completion of turn the approval of company law board is necessary. Such approval is taken in annual general meeting.</a:t>
            </a:r>
          </a:p>
          <a:p>
            <a:pPr marL="0" indent="0">
              <a:buNone/>
            </a:pPr>
            <a:r>
              <a:rPr lang="en-US" sz="4000" dirty="0" smtClean="0"/>
              <a:t>                              </a:t>
            </a:r>
            <a:r>
              <a:rPr lang="en-US" sz="4000" dirty="0"/>
              <a:t>The removed auditor has a right to attend the general meeting in which the question of </a:t>
            </a:r>
            <a:r>
              <a:rPr lang="en-US" sz="4000" dirty="0" smtClean="0"/>
              <a:t> </a:t>
            </a:r>
          </a:p>
          <a:p>
            <a:pPr marL="0" indent="0">
              <a:buNone/>
            </a:pPr>
            <a:r>
              <a:rPr lang="en-US" sz="4000" dirty="0"/>
              <a:t> </a:t>
            </a:r>
            <a:r>
              <a:rPr lang="en-US" sz="4000" dirty="0" smtClean="0"/>
              <a:t>       his </a:t>
            </a:r>
            <a:r>
              <a:rPr lang="en-US" sz="4000" dirty="0"/>
              <a:t>removal has discussed. He has also right to speak in the meeting.</a:t>
            </a:r>
          </a:p>
          <a:p>
            <a:pPr marL="0" indent="0">
              <a:buNone/>
            </a:pPr>
            <a:endParaRPr lang="en-US" sz="4000" dirty="0"/>
          </a:p>
          <a:p>
            <a:endParaRPr lang="en-US" sz="4000" dirty="0"/>
          </a:p>
        </p:txBody>
      </p:sp>
    </p:spTree>
    <p:extLst>
      <p:ext uri="{BB962C8B-B14F-4D97-AF65-F5344CB8AC3E}">
        <p14:creationId xmlns:p14="http://schemas.microsoft.com/office/powerpoint/2010/main" val="42487498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a:bodyPr>
          <a:lstStyle/>
          <a:p>
            <a:r>
              <a:rPr lang="en-US" sz="1800" dirty="0" smtClean="0"/>
              <a:t>                                                                                                                          Conti…………</a:t>
            </a:r>
            <a:endParaRPr lang="en-US" sz="1800" dirty="0"/>
          </a:p>
        </p:txBody>
      </p:sp>
      <p:sp>
        <p:nvSpPr>
          <p:cNvPr id="3" name="Content Placeholder 2"/>
          <p:cNvSpPr>
            <a:spLocks noGrp="1"/>
          </p:cNvSpPr>
          <p:nvPr>
            <p:ph idx="1"/>
          </p:nvPr>
        </p:nvSpPr>
        <p:spPr>
          <a:xfrm>
            <a:off x="457200" y="1066800"/>
            <a:ext cx="8229600" cy="5059363"/>
          </a:xfrm>
        </p:spPr>
        <p:txBody>
          <a:bodyPr>
            <a:normAutofit lnSpcReduction="10000"/>
          </a:bodyPr>
          <a:lstStyle/>
          <a:p>
            <a:pPr marL="0" indent="0">
              <a:buNone/>
            </a:pPr>
            <a:r>
              <a:rPr lang="en-US" b="1" dirty="0"/>
              <a:t> </a:t>
            </a:r>
            <a:r>
              <a:rPr lang="en-US" b="1" dirty="0" smtClean="0"/>
              <a:t>                         </a:t>
            </a:r>
            <a:r>
              <a:rPr lang="en-US" sz="4400" b="1" dirty="0" smtClean="0"/>
              <a:t>Remuneration </a:t>
            </a:r>
            <a:r>
              <a:rPr lang="en-US" sz="4400" b="1" dirty="0"/>
              <a:t>:</a:t>
            </a:r>
            <a:endParaRPr lang="en-US" sz="4400" dirty="0"/>
          </a:p>
          <a:p>
            <a:pPr lvl="0"/>
            <a:r>
              <a:rPr lang="en-US" dirty="0"/>
              <a:t>As a general principals it can be stated that if the auditor is appointed by directors of a company the remuneration is fixed by the director.</a:t>
            </a:r>
          </a:p>
          <a:p>
            <a:pPr lvl="0"/>
            <a:r>
              <a:rPr lang="en-US" dirty="0"/>
              <a:t>If the auditor is appointed by central or state govt. the remuneration is fixed by respective govt.</a:t>
            </a:r>
          </a:p>
          <a:p>
            <a:pPr lvl="0"/>
            <a:r>
              <a:rPr lang="en-US" dirty="0"/>
              <a:t>In other case the remuneration is fixed in annual general meeting of the company.</a:t>
            </a:r>
          </a:p>
        </p:txBody>
      </p:sp>
    </p:spTree>
    <p:extLst>
      <p:ext uri="{BB962C8B-B14F-4D97-AF65-F5344CB8AC3E}">
        <p14:creationId xmlns:p14="http://schemas.microsoft.com/office/powerpoint/2010/main" val="38188338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fontScale="90000"/>
          </a:bodyPr>
          <a:lstStyle/>
          <a:p>
            <a:r>
              <a:rPr lang="en-US" b="1" dirty="0" smtClean="0"/>
              <a:t/>
            </a:r>
            <a:br>
              <a:rPr lang="en-US" b="1" dirty="0" smtClean="0"/>
            </a:br>
            <a:r>
              <a:rPr lang="en-US" b="1" dirty="0" smtClean="0"/>
              <a:t>Rights </a:t>
            </a:r>
            <a:r>
              <a:rPr lang="en-US" b="1" dirty="0"/>
              <a:t>of an Auditor :</a:t>
            </a:r>
            <a:r>
              <a:rPr lang="en-US" dirty="0"/>
              <a:t/>
            </a:r>
            <a:br>
              <a:rPr lang="en-US" dirty="0"/>
            </a:br>
            <a:endParaRPr lang="en-US" dirty="0"/>
          </a:p>
        </p:txBody>
      </p:sp>
      <p:sp>
        <p:nvSpPr>
          <p:cNvPr id="3" name="Content Placeholder 2"/>
          <p:cNvSpPr>
            <a:spLocks noGrp="1"/>
          </p:cNvSpPr>
          <p:nvPr>
            <p:ph idx="1"/>
          </p:nvPr>
        </p:nvSpPr>
        <p:spPr>
          <a:xfrm>
            <a:off x="457200" y="1066800"/>
            <a:ext cx="8229600" cy="5181600"/>
          </a:xfrm>
        </p:spPr>
        <p:txBody>
          <a:bodyPr>
            <a:noAutofit/>
          </a:bodyPr>
          <a:lstStyle/>
          <a:p>
            <a:pPr marL="0" indent="0">
              <a:buNone/>
            </a:pPr>
            <a:r>
              <a:rPr lang="en-US" sz="1600" dirty="0" smtClean="0"/>
              <a:t>         </a:t>
            </a:r>
            <a:r>
              <a:rPr lang="en-US" sz="2000" dirty="0" smtClean="0"/>
              <a:t>The </a:t>
            </a:r>
            <a:r>
              <a:rPr lang="en-US" sz="2000" dirty="0"/>
              <a:t>rights of an auditor are discussing in Companies Act 1956. The important rights are as follows.</a:t>
            </a:r>
          </a:p>
          <a:p>
            <a:pPr lvl="0"/>
            <a:r>
              <a:rPr lang="en-US" sz="2000" b="1" dirty="0"/>
              <a:t>Right to get information</a:t>
            </a:r>
            <a:r>
              <a:rPr lang="en-US" sz="2000" dirty="0"/>
              <a:t> – Auditor has right of getting information and explanation from officer of a company. It is necessary for the performance of the duties.</a:t>
            </a:r>
          </a:p>
          <a:p>
            <a:pPr lvl="0"/>
            <a:r>
              <a:rPr lang="en-US" sz="2000" b="1" dirty="0"/>
              <a:t>Right to aces books of account &amp; vouching</a:t>
            </a:r>
            <a:r>
              <a:rPr lang="en-US" sz="2000" dirty="0"/>
              <a:t> – The auditor is entitled to have aces at all times to the books of account and vouching of the company.</a:t>
            </a:r>
          </a:p>
          <a:p>
            <a:pPr lvl="0"/>
            <a:r>
              <a:rPr lang="en-US" sz="2000" b="1" dirty="0"/>
              <a:t>Right to receive particulars</a:t>
            </a:r>
            <a:r>
              <a:rPr lang="en-US" sz="2000" dirty="0"/>
              <a:t> – Auditor has right to get particulars or information which is given in the final accounts e g.- trading, profit and loss account, manufacturing account, P &amp; L A/c, profit and loss appropriation a/c, Balance Sheet etc. He also gets the particulars from any other documents.</a:t>
            </a:r>
          </a:p>
          <a:p>
            <a:pPr lvl="0"/>
            <a:r>
              <a:rPr lang="en-US" sz="2000" b="1" dirty="0"/>
              <a:t>Right to get opinion</a:t>
            </a:r>
            <a:r>
              <a:rPr lang="en-US" sz="2000" dirty="0"/>
              <a:t> – When auditor feels necessary to take an opinion of an expert in a particular field, he has a right to get such opinion from expert</a:t>
            </a:r>
            <a:r>
              <a:rPr lang="en-US" sz="2000" dirty="0" smtClean="0"/>
              <a:t>.</a:t>
            </a:r>
            <a:endParaRPr lang="en-US" sz="2000" dirty="0"/>
          </a:p>
        </p:txBody>
      </p:sp>
    </p:spTree>
    <p:extLst>
      <p:ext uri="{BB962C8B-B14F-4D97-AF65-F5344CB8AC3E}">
        <p14:creationId xmlns:p14="http://schemas.microsoft.com/office/powerpoint/2010/main" val="41177968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a:bodyPr>
          <a:lstStyle/>
          <a:p>
            <a:r>
              <a:rPr lang="en-US" sz="2400" dirty="0" smtClean="0"/>
              <a:t>                                                                                            Conti……</a:t>
            </a:r>
            <a:endParaRPr lang="en-US" sz="2400" dirty="0"/>
          </a:p>
        </p:txBody>
      </p:sp>
      <p:sp>
        <p:nvSpPr>
          <p:cNvPr id="3" name="Content Placeholder 2"/>
          <p:cNvSpPr>
            <a:spLocks noGrp="1"/>
          </p:cNvSpPr>
          <p:nvPr>
            <p:ph idx="1"/>
          </p:nvPr>
        </p:nvSpPr>
        <p:spPr>
          <a:xfrm>
            <a:off x="457200" y="990600"/>
            <a:ext cx="8229600" cy="5257800"/>
          </a:xfrm>
        </p:spPr>
        <p:txBody>
          <a:bodyPr>
            <a:normAutofit fontScale="85000" lnSpcReduction="20000"/>
          </a:bodyPr>
          <a:lstStyle/>
          <a:p>
            <a:pPr lvl="0"/>
            <a:r>
              <a:rPr lang="en-US" b="1" dirty="0"/>
              <a:t>Right to visit branches</a:t>
            </a:r>
            <a:r>
              <a:rPr lang="en-US" dirty="0"/>
              <a:t> –  If the branches are not audited from qualified auditor, in such case he has a right to visit and check the record and various books of accounts of the branches.</a:t>
            </a:r>
          </a:p>
          <a:p>
            <a:pPr lvl="0"/>
            <a:r>
              <a:rPr lang="en-US" b="1" dirty="0"/>
              <a:t>Right to attend meeting</a:t>
            </a:r>
            <a:r>
              <a:rPr lang="en-US" dirty="0"/>
              <a:t> – An auditor has a right to receive notice of the annual general meeting. He has also to attend the AGM.</a:t>
            </a:r>
          </a:p>
          <a:p>
            <a:pPr lvl="0"/>
            <a:r>
              <a:rPr lang="en-US" b="1" dirty="0"/>
              <a:t>Right to receive remuneration</a:t>
            </a:r>
            <a:r>
              <a:rPr lang="en-US" dirty="0"/>
              <a:t> – Auditor has a right to demand his remuneration after completion of audit work.</a:t>
            </a:r>
          </a:p>
          <a:p>
            <a:pPr lvl="0"/>
            <a:r>
              <a:rPr lang="en-US" b="1" dirty="0"/>
              <a:t>Right of access the branch books</a:t>
            </a:r>
            <a:r>
              <a:rPr lang="en-US" dirty="0"/>
              <a:t> – If the accounts of the branches are not audited, in such case the main auditor has a right to access all the books of accounts and vouchers of the branches.</a:t>
            </a:r>
          </a:p>
          <a:p>
            <a:endParaRPr lang="en-US" dirty="0"/>
          </a:p>
        </p:txBody>
      </p:sp>
    </p:spTree>
    <p:extLst>
      <p:ext uri="{BB962C8B-B14F-4D97-AF65-F5344CB8AC3E}">
        <p14:creationId xmlns:p14="http://schemas.microsoft.com/office/powerpoint/2010/main" val="37756580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Specimen of Qualified Audit Report</a:t>
            </a:r>
            <a:r>
              <a:rPr lang="en-US" sz="3200" dirty="0"/>
              <a:t/>
            </a:r>
            <a:br>
              <a:rPr lang="en-US" sz="3200" dirty="0"/>
            </a:br>
            <a:endParaRPr lang="en-US" sz="3200" dirty="0"/>
          </a:p>
        </p:txBody>
      </p:sp>
      <p:sp>
        <p:nvSpPr>
          <p:cNvPr id="3" name="Content Placeholder 2"/>
          <p:cNvSpPr>
            <a:spLocks noGrp="1"/>
          </p:cNvSpPr>
          <p:nvPr>
            <p:ph idx="1"/>
          </p:nvPr>
        </p:nvSpPr>
        <p:spPr>
          <a:xfrm>
            <a:off x="457200" y="990600"/>
            <a:ext cx="8229600" cy="5135563"/>
          </a:xfrm>
        </p:spPr>
        <p:txBody>
          <a:bodyPr>
            <a:noAutofit/>
          </a:bodyPr>
          <a:lstStyle/>
          <a:p>
            <a:pPr marL="0" indent="0">
              <a:buNone/>
            </a:pPr>
            <a:r>
              <a:rPr lang="en-US" sz="1200" dirty="0" smtClean="0"/>
              <a:t>To</a:t>
            </a:r>
            <a:r>
              <a:rPr lang="en-US" sz="1200" dirty="0"/>
              <a:t>,</a:t>
            </a:r>
          </a:p>
          <a:p>
            <a:pPr marL="0" indent="0">
              <a:buNone/>
            </a:pPr>
            <a:r>
              <a:rPr lang="en-US" sz="1200" dirty="0"/>
              <a:t>The Members / Share Holders</a:t>
            </a:r>
          </a:p>
          <a:p>
            <a:pPr marL="0" indent="0">
              <a:buNone/>
            </a:pPr>
            <a:r>
              <a:rPr lang="en-US" sz="1200" dirty="0"/>
              <a:t>X.Y.Z. Company Ltd</a:t>
            </a:r>
          </a:p>
          <a:p>
            <a:pPr marL="0" indent="0">
              <a:buNone/>
            </a:pPr>
            <a:r>
              <a:rPr lang="en-US" sz="1200" dirty="0"/>
              <a:t>Address </a:t>
            </a:r>
            <a:endParaRPr lang="en-US" sz="1200" dirty="0" smtClean="0"/>
          </a:p>
          <a:p>
            <a:pPr marL="0" indent="0">
              <a:buNone/>
            </a:pPr>
            <a:r>
              <a:rPr lang="en-US" sz="1200" dirty="0" smtClean="0"/>
              <a:t>    </a:t>
            </a:r>
            <a:r>
              <a:rPr lang="en-US" sz="1200" dirty="0"/>
              <a:t>We have audited the annexed balance sheet of the XYZ Company Ltd. as on 31</a:t>
            </a:r>
            <a:r>
              <a:rPr lang="en-US" sz="1200" baseline="30000" dirty="0"/>
              <a:t>st</a:t>
            </a:r>
            <a:r>
              <a:rPr lang="en-US" sz="1200" dirty="0"/>
              <a:t> march, 2017 and profit and loss a/c of the company for the year ended all that date and before that -</a:t>
            </a:r>
          </a:p>
          <a:p>
            <a:pPr marL="0" lvl="0" indent="0">
              <a:buNone/>
            </a:pPr>
            <a:r>
              <a:rPr lang="en-US" sz="1200" dirty="0" smtClean="0"/>
              <a:t>     We </a:t>
            </a:r>
            <a:r>
              <a:rPr lang="en-US" sz="1200" dirty="0"/>
              <a:t>have obtained all the information and explanation which to the best of our knowledge and belief was necessary for the purpose of audit.</a:t>
            </a:r>
          </a:p>
          <a:p>
            <a:pPr marL="0" lvl="0" indent="0">
              <a:buNone/>
            </a:pPr>
            <a:r>
              <a:rPr lang="en-US" sz="1200" dirty="0" smtClean="0"/>
              <a:t>      In </a:t>
            </a:r>
            <a:r>
              <a:rPr lang="en-US" sz="1200" dirty="0"/>
              <a:t>our opinion proper books of accounts as require by the law have been kept by the company, so far as appears from examination of books. </a:t>
            </a:r>
          </a:p>
          <a:p>
            <a:pPr marL="0" lvl="0" indent="0">
              <a:buNone/>
            </a:pPr>
            <a:r>
              <a:rPr lang="en-US" sz="1200" dirty="0" smtClean="0"/>
              <a:t>        The </a:t>
            </a:r>
            <a:r>
              <a:rPr lang="en-US" sz="1200" dirty="0"/>
              <a:t>balance sheet and profit and loss A/c dealt with by this report are in arrangement with the books of account.</a:t>
            </a:r>
          </a:p>
          <a:p>
            <a:pPr marL="0" lvl="0" indent="0">
              <a:buNone/>
            </a:pPr>
            <a:r>
              <a:rPr lang="en-US" sz="1200" dirty="0"/>
              <a:t>Subject to the reservation noted below in our opinion and the best of our information and according to the explanation given to us, the accounts give information required by the companies act 1956 in the manner so required and gave true and fair view –</a:t>
            </a:r>
          </a:p>
          <a:p>
            <a:pPr marL="0" lvl="0" indent="0">
              <a:buNone/>
            </a:pPr>
            <a:r>
              <a:rPr lang="en-US" sz="1200" dirty="0"/>
              <a:t>In the case of the balance sheet of the state of affairs of the company as on </a:t>
            </a:r>
          </a:p>
          <a:p>
            <a:pPr marL="0" lvl="0" indent="0">
              <a:buNone/>
            </a:pPr>
            <a:r>
              <a:rPr lang="en-US" sz="1200" dirty="0"/>
              <a:t>In the case of the profit and loss a/c of the profit or loss for the ended on that debt :</a:t>
            </a:r>
          </a:p>
          <a:p>
            <a:pPr marL="0" lvl="0" indent="0">
              <a:buNone/>
            </a:pPr>
            <a:r>
              <a:rPr lang="en-US" sz="1200" dirty="0" smtClean="0"/>
              <a:t>The </a:t>
            </a:r>
            <a:r>
              <a:rPr lang="en-US" sz="1200" dirty="0"/>
              <a:t>provision for depreciation on building is inadequate</a:t>
            </a:r>
          </a:p>
          <a:p>
            <a:pPr marL="0" lvl="0" indent="0">
              <a:buNone/>
            </a:pPr>
            <a:r>
              <a:rPr lang="en-US" sz="1200" dirty="0"/>
              <a:t>The trading profit of the company is over stated to the extent of </a:t>
            </a:r>
            <a:r>
              <a:rPr lang="en-US" sz="1200" dirty="0" err="1"/>
              <a:t>Rs</a:t>
            </a:r>
            <a:r>
              <a:rPr lang="en-US" sz="1200" dirty="0"/>
              <a:t>. 25000 </a:t>
            </a:r>
          </a:p>
          <a:p>
            <a:pPr marL="0" lvl="0" indent="0">
              <a:buNone/>
            </a:pPr>
            <a:r>
              <a:rPr lang="en-US" sz="1200" dirty="0"/>
              <a:t>The stock of raw material is overvalued by </a:t>
            </a:r>
            <a:r>
              <a:rPr lang="en-US" sz="1200" dirty="0" err="1"/>
              <a:t>Rs</a:t>
            </a:r>
            <a:r>
              <a:rPr lang="en-US" sz="1200" dirty="0"/>
              <a:t>. 30000 </a:t>
            </a:r>
          </a:p>
          <a:p>
            <a:pPr marL="0" lvl="0" indent="0">
              <a:buNone/>
            </a:pPr>
            <a:r>
              <a:rPr lang="en-US" sz="1200" dirty="0"/>
              <a:t>A sum of </a:t>
            </a:r>
            <a:r>
              <a:rPr lang="en-US" sz="1200" dirty="0" err="1"/>
              <a:t>Rs</a:t>
            </a:r>
            <a:r>
              <a:rPr lang="en-US" sz="1200" dirty="0"/>
              <a:t>. 50000 has been advance to a director of the company is against the law.</a:t>
            </a:r>
          </a:p>
          <a:p>
            <a:pPr marL="0" lvl="0" indent="0">
              <a:buNone/>
            </a:pPr>
            <a:r>
              <a:rPr lang="en-US" sz="1200" dirty="0"/>
              <a:t>A some of </a:t>
            </a:r>
            <a:r>
              <a:rPr lang="en-US" sz="1200" dirty="0" err="1"/>
              <a:t>Rs</a:t>
            </a:r>
            <a:r>
              <a:rPr lang="en-US" sz="1200" dirty="0"/>
              <a:t>. 20000 paid to supplier by cash which is against the law</a:t>
            </a:r>
            <a:r>
              <a:rPr lang="en-US" sz="1200" dirty="0" smtClean="0"/>
              <a:t>.</a:t>
            </a:r>
          </a:p>
          <a:p>
            <a:pPr marL="0" lvl="0" indent="0">
              <a:buNone/>
            </a:pPr>
            <a:endParaRPr lang="en-US" sz="1200" dirty="0"/>
          </a:p>
          <a:p>
            <a:pPr marL="0" indent="0">
              <a:buNone/>
            </a:pPr>
            <a:r>
              <a:rPr lang="en-US" sz="1200" dirty="0" smtClean="0"/>
              <a:t>Date                                                                                                                                       </a:t>
            </a:r>
            <a:r>
              <a:rPr lang="en-US" sz="1200" dirty="0"/>
              <a:t>Signature </a:t>
            </a:r>
          </a:p>
          <a:p>
            <a:pPr marL="0" indent="0">
              <a:buNone/>
            </a:pPr>
            <a:r>
              <a:rPr lang="en-US" sz="1200" dirty="0"/>
              <a:t>                                                                                                                 </a:t>
            </a:r>
            <a:r>
              <a:rPr lang="en-US" sz="1200" dirty="0" smtClean="0"/>
              <a:t>                 </a:t>
            </a:r>
            <a:r>
              <a:rPr lang="en-US" sz="1200" dirty="0"/>
              <a:t>(Name of C.A. / Firm Seal)</a:t>
            </a:r>
          </a:p>
          <a:p>
            <a:endParaRPr lang="en-US" sz="1200" dirty="0"/>
          </a:p>
        </p:txBody>
      </p:sp>
    </p:spTree>
    <p:extLst>
      <p:ext uri="{BB962C8B-B14F-4D97-AF65-F5344CB8AC3E}">
        <p14:creationId xmlns:p14="http://schemas.microsoft.com/office/powerpoint/2010/main" val="4494979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WordArt 4"/>
          <p:cNvSpPr>
            <a:spLocks noGrp="1" noChangeArrowheads="1" noChangeShapeType="1" noTextEdit="1"/>
          </p:cNvSpPr>
          <p:nvPr/>
        </p:nvSpPr>
        <p:spPr bwMode="auto">
          <a:xfrm>
            <a:off x="5257800" y="533400"/>
            <a:ext cx="3429000" cy="5638800"/>
          </a:xfrm>
          <a:prstGeom prst="rect">
            <a:avLst/>
          </a:prstGeom>
        </p:spPr>
        <p:txBody>
          <a:bodyPr wrap="none" fromWordArt="1">
            <a:scene3d>
              <a:camera prst="legacyPerspectiveBottomRight">
                <a:rot lat="0" lon="21239993" rev="0"/>
              </a:camera>
              <a:lightRig rig="legacyHarsh3" dir="l"/>
            </a:scene3d>
            <a:sp3d extrusionH="430200" prstMaterial="legacyMatte">
              <a:bevelT w="13500" h="13500" prst="angle"/>
              <a:bevelB w="13500" h="13500" prst="angle"/>
              <a:extrusionClr>
                <a:srgbClr val="C0C0C0"/>
              </a:extrusionClr>
            </a:sp3d>
          </a:bodyPr>
          <a:lstStyle/>
          <a:p>
            <a:pPr marL="273050" indent="-273050" algn="ctr">
              <a:spcBef>
                <a:spcPct val="20000"/>
              </a:spcBef>
              <a:buClr>
                <a:srgbClr val="0BD0D9"/>
              </a:buClr>
              <a:buSzPct val="95000"/>
              <a:buFont typeface="Wingdings 2" pitchFamily="18" charset="2"/>
              <a:buChar char=""/>
              <a:defRPr/>
            </a:pPr>
            <a:endParaRPr lang="en-US" sz="8800" b="1" kern="10" dirty="0">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latin typeface="Times New Roman"/>
              <a:cs typeface="Times New Roman"/>
            </a:endParaRPr>
          </a:p>
          <a:p>
            <a:pPr marL="273050" indent="-273050" algn="ctr">
              <a:spcBef>
                <a:spcPct val="20000"/>
              </a:spcBef>
              <a:buClr>
                <a:srgbClr val="0BD0D9"/>
              </a:buClr>
              <a:buSzPct val="95000"/>
              <a:buFont typeface="Wingdings 2" pitchFamily="18" charset="2"/>
              <a:buChar char=""/>
              <a:defRPr/>
            </a:pPr>
            <a:r>
              <a:rPr lang="en-US" sz="8800" b="1" kern="10" dirty="0">
                <a:ln/>
                <a:solidFill>
                  <a:srgbClr val="7030A0"/>
                </a:solidFill>
                <a:latin typeface="Times New Roman"/>
                <a:cs typeface="Times New Roman"/>
              </a:rPr>
              <a:t>Thank </a:t>
            </a:r>
          </a:p>
          <a:p>
            <a:pPr marL="273050" indent="-273050" algn="ctr">
              <a:spcBef>
                <a:spcPct val="20000"/>
              </a:spcBef>
              <a:buClr>
                <a:srgbClr val="0BD0D9"/>
              </a:buClr>
              <a:buSzPct val="95000"/>
              <a:buFont typeface="Wingdings 2" pitchFamily="18" charset="2"/>
              <a:buChar char=""/>
              <a:defRPr/>
            </a:pPr>
            <a:r>
              <a:rPr lang="en-US" sz="8800" b="1" kern="10" dirty="0">
                <a:ln/>
                <a:solidFill>
                  <a:srgbClr val="7030A0"/>
                </a:solidFill>
                <a:latin typeface="Times New Roman"/>
                <a:cs typeface="Times New Roman"/>
              </a:rPr>
              <a:t>You</a:t>
            </a:r>
          </a:p>
        </p:txBody>
      </p:sp>
      <p:pic>
        <p:nvPicPr>
          <p:cNvPr id="4" name="Picture 2" descr="D:\PHOTO\shruti mob\Photo-0147.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04800" y="914400"/>
            <a:ext cx="4495800" cy="5638800"/>
          </a:xfrm>
        </p:spPr>
      </p:pic>
    </p:spTree>
    <p:extLst>
      <p:ext uri="{BB962C8B-B14F-4D97-AF65-F5344CB8AC3E}">
        <p14:creationId xmlns:p14="http://schemas.microsoft.com/office/powerpoint/2010/main" val="4067176173"/>
      </p:ext>
    </p:extLst>
  </p:cSld>
  <p:clrMapOvr>
    <a:masterClrMapping/>
  </p:clrMapOvr>
  <p:transition>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838200" y="928688"/>
            <a:ext cx="7620000" cy="1785932"/>
          </a:xfrm>
          <a:ln>
            <a:miter lim="800000"/>
            <a:headEnd/>
            <a:tailEnd/>
          </a:ln>
          <a:extLst/>
        </p:spPr>
        <p:txBody>
          <a:bodyPr>
            <a:normAutofit fontScale="90000"/>
          </a:bodyPr>
          <a:lstStyle/>
          <a:p>
            <a:pPr eaLnBrk="1" fontAlgn="auto" hangingPunct="1">
              <a:spcAft>
                <a:spcPts val="0"/>
              </a:spcAft>
              <a:defRPr/>
            </a:pPr>
            <a:r>
              <a:rPr lang="en-US" sz="6000" dirty="0" smtClean="0">
                <a:solidFill>
                  <a:srgbClr val="FF0000"/>
                </a:solidFill>
              </a:rPr>
              <a:t>Auditing</a:t>
            </a:r>
            <a:br>
              <a:rPr lang="en-US" sz="6000" dirty="0" smtClean="0">
                <a:solidFill>
                  <a:srgbClr val="FF0000"/>
                </a:solidFill>
              </a:rPr>
            </a:br>
            <a:r>
              <a:rPr lang="en-US" dirty="0" smtClean="0">
                <a:solidFill>
                  <a:srgbClr val="7030A0"/>
                </a:solidFill>
              </a:rPr>
              <a:t>(Advanced  Accountancy Paper II)</a:t>
            </a:r>
            <a:endParaRPr lang="en-IN" dirty="0" smtClean="0">
              <a:solidFill>
                <a:srgbClr val="7030A0"/>
              </a:solidFill>
            </a:endParaRPr>
          </a:p>
        </p:txBody>
      </p:sp>
      <p:sp>
        <p:nvSpPr>
          <p:cNvPr id="2051" name="Rectangle 3"/>
          <p:cNvSpPr>
            <a:spLocks noGrp="1" noChangeArrowheads="1"/>
          </p:cNvSpPr>
          <p:nvPr>
            <p:ph type="subTitle" idx="1"/>
          </p:nvPr>
        </p:nvSpPr>
        <p:spPr>
          <a:xfrm>
            <a:off x="457200" y="2857500"/>
            <a:ext cx="8305800" cy="3143250"/>
          </a:xfrm>
        </p:spPr>
        <p:txBody>
          <a:bodyPr>
            <a:normAutofit fontScale="92500"/>
          </a:bodyPr>
          <a:lstStyle/>
          <a:p>
            <a:pPr marR="0" eaLnBrk="1" hangingPunct="1"/>
            <a:r>
              <a:rPr lang="en-US" sz="3600" dirty="0" smtClean="0">
                <a:latin typeface="Algerian" pitchFamily="82" charset="0"/>
              </a:rPr>
              <a:t>Prepared By </a:t>
            </a:r>
            <a:r>
              <a:rPr lang="en-US" sz="3600" dirty="0" smtClean="0"/>
              <a:t>: </a:t>
            </a:r>
            <a:r>
              <a:rPr lang="en-US" sz="3600" dirty="0" smtClean="0">
                <a:solidFill>
                  <a:srgbClr val="00B0F0"/>
                </a:solidFill>
              </a:rPr>
              <a:t>Dr. </a:t>
            </a:r>
            <a:r>
              <a:rPr lang="en-US" sz="3600" dirty="0" err="1" smtClean="0">
                <a:solidFill>
                  <a:srgbClr val="00B0F0"/>
                </a:solidFill>
              </a:rPr>
              <a:t>Shivaji</a:t>
            </a:r>
            <a:r>
              <a:rPr lang="en-US" sz="3600" dirty="0" smtClean="0">
                <a:solidFill>
                  <a:srgbClr val="00B0F0"/>
                </a:solidFill>
              </a:rPr>
              <a:t> </a:t>
            </a:r>
            <a:r>
              <a:rPr lang="en-US" sz="3600" dirty="0" err="1" smtClean="0">
                <a:solidFill>
                  <a:srgbClr val="00B0F0"/>
                </a:solidFill>
              </a:rPr>
              <a:t>R.Pawar</a:t>
            </a:r>
            <a:endParaRPr lang="en-US" sz="3600" dirty="0" smtClean="0">
              <a:solidFill>
                <a:srgbClr val="00B0F0"/>
              </a:solidFill>
            </a:endParaRPr>
          </a:p>
          <a:p>
            <a:pPr marR="0" eaLnBrk="1" hangingPunct="1"/>
            <a:r>
              <a:rPr lang="en-US" dirty="0" err="1" smtClean="0">
                <a:solidFill>
                  <a:srgbClr val="00B050"/>
                </a:solidFill>
              </a:rPr>
              <a:t>M.Com.,M.Phil.,G.D.C</a:t>
            </a:r>
            <a:r>
              <a:rPr lang="en-US" dirty="0" smtClean="0">
                <a:solidFill>
                  <a:srgbClr val="00B050"/>
                </a:solidFill>
              </a:rPr>
              <a:t>.&amp; A.,</a:t>
            </a:r>
            <a:r>
              <a:rPr lang="en-US" dirty="0" err="1" smtClean="0">
                <a:solidFill>
                  <a:srgbClr val="00B050"/>
                </a:solidFill>
              </a:rPr>
              <a:t>Ph.D</a:t>
            </a:r>
            <a:r>
              <a:rPr lang="en-US" dirty="0" smtClean="0">
                <a:solidFill>
                  <a:srgbClr val="00B050"/>
                </a:solidFill>
              </a:rPr>
              <a:t>.</a:t>
            </a:r>
          </a:p>
          <a:p>
            <a:pPr marR="0" eaLnBrk="1" hangingPunct="1"/>
            <a:r>
              <a:rPr lang="en-US" dirty="0" smtClean="0">
                <a:solidFill>
                  <a:schemeClr val="tx2"/>
                </a:solidFill>
              </a:rPr>
              <a:t>Head Dept. of Commerce,</a:t>
            </a:r>
          </a:p>
          <a:p>
            <a:pPr marR="0" eaLnBrk="1" hangingPunct="1"/>
            <a:r>
              <a:rPr lang="en-US" dirty="0" smtClean="0">
                <a:solidFill>
                  <a:schemeClr val="tx1"/>
                </a:solidFill>
              </a:rPr>
              <a:t>Arts and Commerce College </a:t>
            </a:r>
            <a:r>
              <a:rPr lang="en-US" dirty="0" err="1" smtClean="0">
                <a:solidFill>
                  <a:schemeClr val="tx1"/>
                </a:solidFill>
              </a:rPr>
              <a:t>Kasegaon</a:t>
            </a:r>
            <a:endParaRPr lang="en-US" dirty="0" smtClean="0">
              <a:solidFill>
                <a:schemeClr val="tx1"/>
              </a:solidFill>
            </a:endParaRPr>
          </a:p>
          <a:p>
            <a:pPr marR="0" eaLnBrk="1" hangingPunct="1"/>
            <a:r>
              <a:rPr lang="en-US" dirty="0" smtClean="0">
                <a:solidFill>
                  <a:schemeClr val="tx1"/>
                </a:solidFill>
              </a:rPr>
              <a:t>Mob:8275377365     Email: srpawar65@gmail.com</a:t>
            </a:r>
            <a:endParaRPr lang="en-IN" dirty="0" smtClean="0">
              <a:solidFill>
                <a:schemeClr val="tx1"/>
              </a:solidFill>
            </a:endParaRPr>
          </a:p>
        </p:txBody>
      </p:sp>
    </p:spTree>
    <p:extLst>
      <p:ext uri="{BB962C8B-B14F-4D97-AF65-F5344CB8AC3E}">
        <p14:creationId xmlns:p14="http://schemas.microsoft.com/office/powerpoint/2010/main" val="31384133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1000" fill="hold"/>
                                        <p:tgtEl>
                                          <p:spTgt spid="2050"/>
                                        </p:tgtEl>
                                        <p:attrNameLst>
                                          <p:attrName>ppt_w</p:attrName>
                                        </p:attrNameLst>
                                      </p:cBhvr>
                                      <p:tavLst>
                                        <p:tav tm="0">
                                          <p:val>
                                            <p:strVal val="#ppt_w*0.70"/>
                                          </p:val>
                                        </p:tav>
                                        <p:tav tm="100000">
                                          <p:val>
                                            <p:strVal val="#ppt_w"/>
                                          </p:val>
                                        </p:tav>
                                      </p:tavLst>
                                    </p:anim>
                                    <p:anim calcmode="lin" valueType="num">
                                      <p:cBhvr>
                                        <p:cTn id="8" dur="1000" fill="hold"/>
                                        <p:tgtEl>
                                          <p:spTgt spid="2050"/>
                                        </p:tgtEl>
                                        <p:attrNameLst>
                                          <p:attrName>ppt_h</p:attrName>
                                        </p:attrNameLst>
                                      </p:cBhvr>
                                      <p:tavLst>
                                        <p:tav tm="0">
                                          <p:val>
                                            <p:strVal val="#ppt_h"/>
                                          </p:val>
                                        </p:tav>
                                        <p:tav tm="100000">
                                          <p:val>
                                            <p:strVal val="#ppt_h"/>
                                          </p:val>
                                        </p:tav>
                                      </p:tavLst>
                                    </p:anim>
                                    <p:animEffect transition="in" filter="fade">
                                      <p:cBhvr>
                                        <p:cTn id="9" dur="1000"/>
                                        <p:tgtEl>
                                          <p:spTgt spid="205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2051">
                                            <p:txEl>
                                              <p:pRg st="0" end="0"/>
                                            </p:txEl>
                                          </p:spTgt>
                                        </p:tgtEl>
                                        <p:attrNameLst>
                                          <p:attrName>style.visibility</p:attrName>
                                        </p:attrNameLst>
                                      </p:cBhvr>
                                      <p:to>
                                        <p:strVal val="visible"/>
                                      </p:to>
                                    </p:set>
                                    <p:animEffect transition="in" filter="fade">
                                      <p:cBhvr>
                                        <p:cTn id="14" dur="2000"/>
                                        <p:tgtEl>
                                          <p:spTgt spid="2051">
                                            <p:txEl>
                                              <p:pRg st="0" end="0"/>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2051">
                                            <p:txEl>
                                              <p:pRg st="1" end="1"/>
                                            </p:txEl>
                                          </p:spTgt>
                                        </p:tgtEl>
                                        <p:attrNameLst>
                                          <p:attrName>style.visibility</p:attrName>
                                        </p:attrNameLst>
                                      </p:cBhvr>
                                      <p:to>
                                        <p:strVal val="visible"/>
                                      </p:to>
                                    </p:set>
                                    <p:animEffect transition="in" filter="fade">
                                      <p:cBhvr>
                                        <p:cTn id="17" dur="2000"/>
                                        <p:tgtEl>
                                          <p:spTgt spid="2051">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051">
                                            <p:txEl>
                                              <p:pRg st="2" end="2"/>
                                            </p:txEl>
                                          </p:spTgt>
                                        </p:tgtEl>
                                        <p:attrNameLst>
                                          <p:attrName>style.visibility</p:attrName>
                                        </p:attrNameLst>
                                      </p:cBhvr>
                                      <p:to>
                                        <p:strVal val="visible"/>
                                      </p:to>
                                    </p:set>
                                    <p:animEffect transition="in" filter="fade">
                                      <p:cBhvr>
                                        <p:cTn id="20" dur="2000"/>
                                        <p:tgtEl>
                                          <p:spTgt spid="2051">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051">
                                            <p:txEl>
                                              <p:pRg st="3" end="3"/>
                                            </p:txEl>
                                          </p:spTgt>
                                        </p:tgtEl>
                                        <p:attrNameLst>
                                          <p:attrName>style.visibility</p:attrName>
                                        </p:attrNameLst>
                                      </p:cBhvr>
                                      <p:to>
                                        <p:strVal val="visible"/>
                                      </p:to>
                                    </p:set>
                                    <p:animEffect transition="in" filter="fade">
                                      <p:cBhvr>
                                        <p:cTn id="23" dur="2000"/>
                                        <p:tgtEl>
                                          <p:spTgt spid="2051">
                                            <p:txEl>
                                              <p:pRg st="3" end="3"/>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051">
                                            <p:txEl>
                                              <p:pRg st="4" end="4"/>
                                            </p:txEl>
                                          </p:spTgt>
                                        </p:tgtEl>
                                        <p:attrNameLst>
                                          <p:attrName>style.visibility</p:attrName>
                                        </p:attrNameLst>
                                      </p:cBhvr>
                                      <p:to>
                                        <p:strVal val="visible"/>
                                      </p:to>
                                    </p:set>
                                    <p:animEffect transition="in" filter="fade">
                                      <p:cBhvr>
                                        <p:cTn id="26" dur="2000"/>
                                        <p:tgtEl>
                                          <p:spTgt spid="20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Objects of Auditing</a:t>
            </a:r>
            <a:endParaRPr lang="en-US" dirty="0"/>
          </a:p>
        </p:txBody>
      </p:sp>
      <p:sp>
        <p:nvSpPr>
          <p:cNvPr id="3" name="Content Placeholder 2"/>
          <p:cNvSpPr>
            <a:spLocks noGrp="1"/>
          </p:cNvSpPr>
          <p:nvPr>
            <p:ph idx="1"/>
          </p:nvPr>
        </p:nvSpPr>
        <p:spPr/>
        <p:txBody>
          <a:bodyPr>
            <a:normAutofit fontScale="25000" lnSpcReduction="20000"/>
          </a:bodyPr>
          <a:lstStyle/>
          <a:p>
            <a:pPr marL="0" indent="0">
              <a:buNone/>
            </a:pPr>
            <a:r>
              <a:rPr lang="en-US" dirty="0" smtClean="0"/>
              <a:t>	</a:t>
            </a:r>
            <a:r>
              <a:rPr lang="en-US" sz="8000" dirty="0" smtClean="0"/>
              <a:t>The </a:t>
            </a:r>
            <a:r>
              <a:rPr lang="en-US" sz="8000" dirty="0"/>
              <a:t>objects of auditing has classified in to two groups. i.e. main object and secondary or </a:t>
            </a:r>
            <a:r>
              <a:rPr lang="en-US" sz="8000" dirty="0" smtClean="0"/>
              <a:t>subsidiary </a:t>
            </a:r>
            <a:r>
              <a:rPr lang="en-US" sz="8000" dirty="0"/>
              <a:t>objects. These are as follows.</a:t>
            </a:r>
          </a:p>
          <a:p>
            <a:pPr marL="0" indent="0">
              <a:buNone/>
            </a:pPr>
            <a:r>
              <a:rPr lang="en-US" sz="8000" b="1" dirty="0" smtClean="0"/>
              <a:t>	1</a:t>
            </a:r>
            <a:r>
              <a:rPr lang="en-US" sz="8000" b="1" dirty="0"/>
              <a:t>) Main Object :</a:t>
            </a:r>
            <a:endParaRPr lang="en-US" sz="8000" dirty="0"/>
          </a:p>
          <a:p>
            <a:r>
              <a:rPr lang="en-US" sz="8000" dirty="0"/>
              <a:t> Initially the detection and prevention of errors and frauds was considered to be the main object of auditing. But now a day the numbers of business transactions are increased, the conduct of business is changed. In this changing scenario the detection and prevention of errors and frauds has become a subsidiary object. </a:t>
            </a:r>
          </a:p>
          <a:p>
            <a:r>
              <a:rPr lang="en-US" sz="8000" dirty="0"/>
              <a:t>The main or primary object of the audit is now the verification of accounts and statements and to confirm the accuracy of them.  The auditor has to see whether the financial statements disclose true and fair view of affair of the concern i.e. Balance Sheet shows the correct financial position and P. &amp; L A/c shows correct profit or loss of the company.</a:t>
            </a:r>
          </a:p>
          <a:p>
            <a:r>
              <a:rPr lang="en-US" sz="8000" dirty="0"/>
              <a:t>The auditor has to report to the concern organization whether the Balance Sheet and P &amp; L A/c have been drawn properly as required by the companies act. </a:t>
            </a:r>
          </a:p>
          <a:p>
            <a:pPr marL="0" indent="0">
              <a:buNone/>
            </a:pPr>
            <a:r>
              <a:rPr lang="en-US" sz="8000" b="1" dirty="0" smtClean="0"/>
              <a:t>	</a:t>
            </a:r>
            <a:endParaRPr lang="en-US" sz="8000" dirty="0"/>
          </a:p>
          <a:p>
            <a:endParaRPr lang="en-US" dirty="0"/>
          </a:p>
        </p:txBody>
      </p:sp>
    </p:spTree>
    <p:extLst>
      <p:ext uri="{BB962C8B-B14F-4D97-AF65-F5344CB8AC3E}">
        <p14:creationId xmlns:p14="http://schemas.microsoft.com/office/powerpoint/2010/main" val="4389284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sz="3600" dirty="0" smtClean="0"/>
              <a:t>                                                                   </a:t>
            </a:r>
            <a:r>
              <a:rPr lang="en-US" sz="2200" dirty="0" smtClean="0"/>
              <a:t>Conti</a:t>
            </a:r>
            <a:r>
              <a:rPr lang="en-US" sz="3100" dirty="0" smtClean="0"/>
              <a:t>…..</a:t>
            </a:r>
            <a:endParaRPr lang="en-US" dirty="0"/>
          </a:p>
        </p:txBody>
      </p:sp>
      <p:sp>
        <p:nvSpPr>
          <p:cNvPr id="3" name="Content Placeholder 2"/>
          <p:cNvSpPr>
            <a:spLocks noGrp="1"/>
          </p:cNvSpPr>
          <p:nvPr>
            <p:ph idx="1"/>
          </p:nvPr>
        </p:nvSpPr>
        <p:spPr>
          <a:xfrm>
            <a:off x="457200" y="838200"/>
            <a:ext cx="8229600" cy="5287963"/>
          </a:xfrm>
        </p:spPr>
        <p:txBody>
          <a:bodyPr>
            <a:normAutofit lnSpcReduction="10000"/>
          </a:bodyPr>
          <a:lstStyle/>
          <a:p>
            <a:pPr marL="0" indent="0">
              <a:buNone/>
            </a:pPr>
            <a:r>
              <a:rPr lang="en-US" b="1" dirty="0"/>
              <a:t>2) Secondary or Subsidiary Objects :</a:t>
            </a:r>
            <a:endParaRPr lang="en-US" dirty="0"/>
          </a:p>
          <a:p>
            <a:r>
              <a:rPr lang="en-US" dirty="0"/>
              <a:t>At the early days the detection and prevention of errors and frauds was considered to be the main object of </a:t>
            </a:r>
            <a:r>
              <a:rPr lang="en-US" dirty="0" err="1"/>
              <a:t>auditing.But</a:t>
            </a:r>
            <a:r>
              <a:rPr lang="en-US" dirty="0"/>
              <a:t> now a day due to rapid changes in the volume and conduct of the business the detection and prevention of errors and frauds has become a subsidiary object. That means there are two basic subsidiary objects i.e.</a:t>
            </a:r>
          </a:p>
          <a:p>
            <a:r>
              <a:rPr lang="en-US" dirty="0"/>
              <a:t>a) Detection and prevention of errors and</a:t>
            </a:r>
          </a:p>
          <a:p>
            <a:r>
              <a:rPr lang="en-US" dirty="0"/>
              <a:t>b) Detection and prevention of frauds.</a:t>
            </a:r>
          </a:p>
          <a:p>
            <a:endParaRPr lang="en-US" dirty="0"/>
          </a:p>
        </p:txBody>
      </p:sp>
    </p:spTree>
    <p:extLst>
      <p:ext uri="{BB962C8B-B14F-4D97-AF65-F5344CB8AC3E}">
        <p14:creationId xmlns:p14="http://schemas.microsoft.com/office/powerpoint/2010/main" val="3610850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a:t>Secondary or Subsidiary Objects </a:t>
            </a:r>
            <a:endParaRPr lang="en-US" dirty="0"/>
          </a:p>
        </p:txBody>
      </p:sp>
      <p:sp>
        <p:nvSpPr>
          <p:cNvPr id="5" name="Text Placeholder 4"/>
          <p:cNvSpPr>
            <a:spLocks noGrp="1"/>
          </p:cNvSpPr>
          <p:nvPr>
            <p:ph type="body" idx="1"/>
          </p:nvPr>
        </p:nvSpPr>
        <p:spPr/>
        <p:txBody>
          <a:bodyPr/>
          <a:lstStyle/>
          <a:p>
            <a:r>
              <a:rPr lang="en-US" dirty="0"/>
              <a:t>A) Errors: (Classes of Errors)</a:t>
            </a:r>
          </a:p>
          <a:p>
            <a:endParaRPr lang="en-US" dirty="0"/>
          </a:p>
        </p:txBody>
      </p:sp>
      <p:sp>
        <p:nvSpPr>
          <p:cNvPr id="6" name="Content Placeholder 5"/>
          <p:cNvSpPr>
            <a:spLocks noGrp="1"/>
          </p:cNvSpPr>
          <p:nvPr>
            <p:ph sz="half" idx="2"/>
          </p:nvPr>
        </p:nvSpPr>
        <p:spPr/>
        <p:txBody>
          <a:bodyPr/>
          <a:lstStyle/>
          <a:p>
            <a:r>
              <a:rPr lang="en-US" b="1" dirty="0"/>
              <a:t>1. Errors of Omission:</a:t>
            </a:r>
            <a:endParaRPr lang="en-US" dirty="0"/>
          </a:p>
          <a:p>
            <a:r>
              <a:rPr lang="en-US" b="1" dirty="0"/>
              <a:t>2. Errors of Commission :</a:t>
            </a:r>
            <a:endParaRPr lang="en-US" dirty="0"/>
          </a:p>
          <a:p>
            <a:r>
              <a:rPr lang="en-US" b="1" dirty="0"/>
              <a:t>3. Errors of Principles :</a:t>
            </a:r>
            <a:endParaRPr lang="en-US" dirty="0"/>
          </a:p>
          <a:p>
            <a:r>
              <a:rPr lang="en-US" b="1" dirty="0"/>
              <a:t>4. Compensating Errors :</a:t>
            </a:r>
            <a:endParaRPr lang="en-US" dirty="0"/>
          </a:p>
          <a:p>
            <a:endParaRPr lang="en-US" dirty="0"/>
          </a:p>
        </p:txBody>
      </p:sp>
      <p:sp>
        <p:nvSpPr>
          <p:cNvPr id="7" name="Text Placeholder 6"/>
          <p:cNvSpPr>
            <a:spLocks noGrp="1"/>
          </p:cNvSpPr>
          <p:nvPr>
            <p:ph type="body" sz="quarter" idx="3"/>
          </p:nvPr>
        </p:nvSpPr>
        <p:spPr/>
        <p:txBody>
          <a:bodyPr/>
          <a:lstStyle/>
          <a:p>
            <a:r>
              <a:rPr lang="en-US" dirty="0"/>
              <a:t>B) Frauds :</a:t>
            </a:r>
          </a:p>
          <a:p>
            <a:endParaRPr lang="en-US" dirty="0"/>
          </a:p>
        </p:txBody>
      </p:sp>
      <p:sp>
        <p:nvSpPr>
          <p:cNvPr id="8" name="Content Placeholder 7"/>
          <p:cNvSpPr>
            <a:spLocks noGrp="1"/>
          </p:cNvSpPr>
          <p:nvPr>
            <p:ph sz="quarter" idx="4"/>
          </p:nvPr>
        </p:nvSpPr>
        <p:spPr/>
        <p:txBody>
          <a:bodyPr/>
          <a:lstStyle/>
          <a:p>
            <a:pPr lvl="0"/>
            <a:r>
              <a:rPr lang="en-US" dirty="0"/>
              <a:t>Misappropriation of cash.</a:t>
            </a:r>
          </a:p>
          <a:p>
            <a:pPr lvl="0"/>
            <a:r>
              <a:rPr lang="en-US" dirty="0"/>
              <a:t>Misappropriation of goods.</a:t>
            </a:r>
          </a:p>
          <a:p>
            <a:pPr lvl="0"/>
            <a:r>
              <a:rPr lang="en-US" dirty="0"/>
              <a:t>Fraudulent manipulation of accounts.</a:t>
            </a:r>
          </a:p>
          <a:p>
            <a:r>
              <a:rPr lang="en-US" b="1" dirty="0"/>
              <a:t>Teeming and lading </a:t>
            </a:r>
            <a:r>
              <a:rPr lang="en-US" b="1" dirty="0" smtClean="0"/>
              <a:t>method</a:t>
            </a:r>
            <a:endParaRPr lang="en-US" dirty="0"/>
          </a:p>
          <a:p>
            <a:endParaRPr lang="en-US" dirty="0"/>
          </a:p>
        </p:txBody>
      </p:sp>
    </p:spTree>
    <p:extLst>
      <p:ext uri="{BB962C8B-B14F-4D97-AF65-F5344CB8AC3E}">
        <p14:creationId xmlns:p14="http://schemas.microsoft.com/office/powerpoint/2010/main" val="18579273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TYPES OF AUDIT</a:t>
            </a:r>
            <a:r>
              <a:rPr lang="en-US" dirty="0"/>
              <a:t/>
            </a:r>
            <a:br>
              <a:rPr lang="en-US" dirty="0"/>
            </a:br>
            <a:endParaRPr lang="en-US" dirty="0"/>
          </a:p>
        </p:txBody>
      </p:sp>
      <p:sp>
        <p:nvSpPr>
          <p:cNvPr id="3" name="Text Placeholder 2"/>
          <p:cNvSpPr>
            <a:spLocks noGrp="1"/>
          </p:cNvSpPr>
          <p:nvPr>
            <p:ph type="body" idx="1"/>
          </p:nvPr>
        </p:nvSpPr>
        <p:spPr/>
        <p:txBody>
          <a:bodyPr/>
          <a:lstStyle/>
          <a:p>
            <a:r>
              <a:rPr lang="en-US" dirty="0"/>
              <a:t>Main Types of Audit</a:t>
            </a:r>
          </a:p>
          <a:p>
            <a:endParaRPr lang="en-US" dirty="0"/>
          </a:p>
        </p:txBody>
      </p:sp>
      <p:sp>
        <p:nvSpPr>
          <p:cNvPr id="4" name="Content Placeholder 3"/>
          <p:cNvSpPr>
            <a:spLocks noGrp="1"/>
          </p:cNvSpPr>
          <p:nvPr>
            <p:ph sz="half" idx="2"/>
          </p:nvPr>
        </p:nvSpPr>
        <p:spPr/>
        <p:txBody>
          <a:bodyPr/>
          <a:lstStyle/>
          <a:p>
            <a:pPr lvl="0"/>
            <a:r>
              <a:rPr lang="en-US" b="1" dirty="0"/>
              <a:t>External / Statutory Audit:</a:t>
            </a:r>
            <a:endParaRPr lang="en-US" dirty="0"/>
          </a:p>
          <a:p>
            <a:r>
              <a:rPr lang="en-US" b="1" dirty="0"/>
              <a:t>Internal </a:t>
            </a:r>
            <a:r>
              <a:rPr lang="en-US" b="1" dirty="0" smtClean="0"/>
              <a:t>Audit</a:t>
            </a:r>
            <a:endParaRPr lang="en-US" dirty="0"/>
          </a:p>
        </p:txBody>
      </p:sp>
      <p:sp>
        <p:nvSpPr>
          <p:cNvPr id="5" name="Text Placeholder 4"/>
          <p:cNvSpPr>
            <a:spLocks noGrp="1"/>
          </p:cNvSpPr>
          <p:nvPr>
            <p:ph type="body" sz="quarter" idx="3"/>
          </p:nvPr>
        </p:nvSpPr>
        <p:spPr/>
        <p:txBody>
          <a:bodyPr/>
          <a:lstStyle/>
          <a:p>
            <a:r>
              <a:rPr lang="en-US" dirty="0"/>
              <a:t>Other Types of Audit:</a:t>
            </a:r>
          </a:p>
          <a:p>
            <a:endParaRPr lang="en-US" dirty="0"/>
          </a:p>
        </p:txBody>
      </p:sp>
      <p:sp>
        <p:nvSpPr>
          <p:cNvPr id="6" name="Content Placeholder 5"/>
          <p:cNvSpPr>
            <a:spLocks noGrp="1"/>
          </p:cNvSpPr>
          <p:nvPr>
            <p:ph sz="quarter" idx="4"/>
          </p:nvPr>
        </p:nvSpPr>
        <p:spPr/>
        <p:txBody>
          <a:bodyPr/>
          <a:lstStyle/>
          <a:p>
            <a:r>
              <a:rPr lang="en-US" b="1" dirty="0" smtClean="0"/>
              <a:t>Continuous /Detailed Audit</a:t>
            </a:r>
          </a:p>
          <a:p>
            <a:pPr lvl="0"/>
            <a:r>
              <a:rPr lang="en-US" b="1" dirty="0"/>
              <a:t>Annual / Periodical /  Final audit:</a:t>
            </a:r>
            <a:endParaRPr lang="en-US" dirty="0"/>
          </a:p>
          <a:p>
            <a:pPr lvl="0"/>
            <a:r>
              <a:rPr lang="en-US" b="1" dirty="0"/>
              <a:t>Balance Sheet Audit :</a:t>
            </a:r>
            <a:endParaRPr lang="en-US" dirty="0"/>
          </a:p>
          <a:p>
            <a:pPr lvl="0"/>
            <a:r>
              <a:rPr lang="en-US" b="1" dirty="0"/>
              <a:t>Interim Audit:</a:t>
            </a:r>
            <a:endParaRPr lang="en-US" dirty="0"/>
          </a:p>
          <a:p>
            <a:pPr lvl="0"/>
            <a:r>
              <a:rPr lang="en-US" b="1" dirty="0"/>
              <a:t>Special Audit:</a:t>
            </a:r>
            <a:endParaRPr lang="en-US" dirty="0"/>
          </a:p>
          <a:p>
            <a:r>
              <a:rPr lang="en-US" b="1" dirty="0"/>
              <a:t>Partial Audit</a:t>
            </a:r>
            <a:endParaRPr lang="en-US" dirty="0"/>
          </a:p>
        </p:txBody>
      </p:sp>
    </p:spTree>
    <p:extLst>
      <p:ext uri="{BB962C8B-B14F-4D97-AF65-F5344CB8AC3E}">
        <p14:creationId xmlns:p14="http://schemas.microsoft.com/office/powerpoint/2010/main" val="22775637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33400" y="76200"/>
            <a:ext cx="8229600" cy="838200"/>
          </a:xfrm>
        </p:spPr>
        <p:txBody>
          <a:bodyPr>
            <a:noAutofit/>
          </a:bodyPr>
          <a:lstStyle/>
          <a:p>
            <a:r>
              <a:rPr lang="en-US" sz="3200" b="1" dirty="0"/>
              <a:t>Difference between Statutory Audit (External Audit) and Internal Audit</a:t>
            </a:r>
            <a:endParaRPr lang="en-US" sz="3200"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41648449"/>
              </p:ext>
            </p:extLst>
          </p:nvPr>
        </p:nvGraphicFramePr>
        <p:xfrm>
          <a:off x="457200" y="1066801"/>
          <a:ext cx="8305801" cy="5494911"/>
        </p:xfrm>
        <a:graphic>
          <a:graphicData uri="http://schemas.openxmlformats.org/drawingml/2006/table">
            <a:tbl>
              <a:tblPr firstRow="1" firstCol="1" bandRow="1">
                <a:tableStyleId>{5C22544A-7EE6-4342-B048-85BDC9FD1C3A}</a:tableStyleId>
              </a:tblPr>
              <a:tblGrid>
                <a:gridCol w="562046"/>
                <a:gridCol w="1092869"/>
                <a:gridCol w="3668916"/>
                <a:gridCol w="2981970"/>
              </a:tblGrid>
              <a:tr h="159952">
                <a:tc>
                  <a:txBody>
                    <a:bodyPr/>
                    <a:lstStyle/>
                    <a:p>
                      <a:pPr marL="0" marR="0">
                        <a:lnSpc>
                          <a:spcPct val="115000"/>
                        </a:lnSpc>
                        <a:spcBef>
                          <a:spcPts val="0"/>
                        </a:spcBef>
                        <a:spcAft>
                          <a:spcPts val="0"/>
                        </a:spcAft>
                      </a:pPr>
                      <a:r>
                        <a:rPr lang="en-US" sz="900" dirty="0">
                          <a:effectLst/>
                        </a:rPr>
                        <a:t>S.N.</a:t>
                      </a:r>
                      <a:endParaRPr lang="en-US" sz="800" dirty="0">
                        <a:effectLst/>
                        <a:latin typeface="Calibri"/>
                        <a:ea typeface="Times New Roman"/>
                        <a:cs typeface="Mangal"/>
                      </a:endParaRPr>
                    </a:p>
                  </a:txBody>
                  <a:tcPr marL="49195" marR="49195" marT="0" marB="0"/>
                </a:tc>
                <a:tc>
                  <a:txBody>
                    <a:bodyPr/>
                    <a:lstStyle/>
                    <a:p>
                      <a:pPr marL="0" marR="0">
                        <a:lnSpc>
                          <a:spcPct val="115000"/>
                        </a:lnSpc>
                        <a:spcBef>
                          <a:spcPts val="0"/>
                        </a:spcBef>
                        <a:spcAft>
                          <a:spcPts val="0"/>
                        </a:spcAft>
                      </a:pPr>
                      <a:r>
                        <a:rPr lang="en-US" sz="900">
                          <a:effectLst/>
                        </a:rPr>
                        <a:t>Point</a:t>
                      </a:r>
                      <a:endParaRPr lang="en-US" sz="800">
                        <a:effectLst/>
                        <a:latin typeface="Calibri"/>
                        <a:ea typeface="Times New Roman"/>
                        <a:cs typeface="Mangal"/>
                      </a:endParaRPr>
                    </a:p>
                  </a:txBody>
                  <a:tcPr marL="49195" marR="49195" marT="0" marB="0"/>
                </a:tc>
                <a:tc>
                  <a:txBody>
                    <a:bodyPr/>
                    <a:lstStyle/>
                    <a:p>
                      <a:pPr marL="0" marR="0">
                        <a:lnSpc>
                          <a:spcPct val="115000"/>
                        </a:lnSpc>
                        <a:spcBef>
                          <a:spcPts val="0"/>
                        </a:spcBef>
                        <a:spcAft>
                          <a:spcPts val="0"/>
                        </a:spcAft>
                      </a:pPr>
                      <a:r>
                        <a:rPr lang="en-US" sz="900">
                          <a:effectLst/>
                        </a:rPr>
                        <a:t>External Audit</a:t>
                      </a:r>
                      <a:endParaRPr lang="en-US" sz="800">
                        <a:effectLst/>
                        <a:latin typeface="Calibri"/>
                        <a:ea typeface="Times New Roman"/>
                        <a:cs typeface="Mangal"/>
                      </a:endParaRPr>
                    </a:p>
                  </a:txBody>
                  <a:tcPr marL="49195" marR="49195" marT="0" marB="0"/>
                </a:tc>
                <a:tc>
                  <a:txBody>
                    <a:bodyPr/>
                    <a:lstStyle/>
                    <a:p>
                      <a:pPr marL="0" marR="0">
                        <a:lnSpc>
                          <a:spcPct val="115000"/>
                        </a:lnSpc>
                        <a:spcBef>
                          <a:spcPts val="0"/>
                        </a:spcBef>
                        <a:spcAft>
                          <a:spcPts val="0"/>
                        </a:spcAft>
                      </a:pPr>
                      <a:r>
                        <a:rPr lang="en-US" sz="900">
                          <a:effectLst/>
                        </a:rPr>
                        <a:t>Internal Audit</a:t>
                      </a:r>
                      <a:endParaRPr lang="en-US" sz="800">
                        <a:effectLst/>
                        <a:latin typeface="Calibri"/>
                        <a:ea typeface="Times New Roman"/>
                        <a:cs typeface="Mangal"/>
                      </a:endParaRPr>
                    </a:p>
                  </a:txBody>
                  <a:tcPr marL="49195" marR="49195" marT="0" marB="0"/>
                </a:tc>
              </a:tr>
              <a:tr h="825173">
                <a:tc>
                  <a:txBody>
                    <a:bodyPr/>
                    <a:lstStyle/>
                    <a:p>
                      <a:pPr marL="0" marR="0">
                        <a:lnSpc>
                          <a:spcPct val="115000"/>
                        </a:lnSpc>
                        <a:spcBef>
                          <a:spcPts val="0"/>
                        </a:spcBef>
                        <a:spcAft>
                          <a:spcPts val="0"/>
                        </a:spcAft>
                      </a:pPr>
                      <a:r>
                        <a:rPr lang="en-US" sz="900">
                          <a:effectLst/>
                        </a:rPr>
                        <a:t>1</a:t>
                      </a:r>
                      <a:endParaRPr lang="en-US" sz="800">
                        <a:effectLst/>
                        <a:latin typeface="Calibri"/>
                        <a:ea typeface="Times New Roman"/>
                        <a:cs typeface="Mangal"/>
                      </a:endParaRPr>
                    </a:p>
                  </a:txBody>
                  <a:tcPr marL="49195" marR="49195" marT="0" marB="0"/>
                </a:tc>
                <a:tc>
                  <a:txBody>
                    <a:bodyPr/>
                    <a:lstStyle/>
                    <a:p>
                      <a:pPr marL="0" marR="0">
                        <a:lnSpc>
                          <a:spcPct val="115000"/>
                        </a:lnSpc>
                        <a:spcBef>
                          <a:spcPts val="0"/>
                        </a:spcBef>
                        <a:spcAft>
                          <a:spcPts val="0"/>
                        </a:spcAft>
                      </a:pPr>
                      <a:r>
                        <a:rPr lang="en-US" sz="900">
                          <a:effectLst/>
                        </a:rPr>
                        <a:t>Appointment</a:t>
                      </a:r>
                      <a:endParaRPr lang="en-US" sz="800">
                        <a:effectLst/>
                        <a:latin typeface="Calibri"/>
                        <a:ea typeface="Times New Roman"/>
                        <a:cs typeface="Mangal"/>
                      </a:endParaRPr>
                    </a:p>
                  </a:txBody>
                  <a:tcPr marL="49195" marR="49195" marT="0" marB="0"/>
                </a:tc>
                <a:tc>
                  <a:txBody>
                    <a:bodyPr/>
                    <a:lstStyle/>
                    <a:p>
                      <a:pPr marL="0" marR="0">
                        <a:lnSpc>
                          <a:spcPct val="115000"/>
                        </a:lnSpc>
                        <a:spcBef>
                          <a:spcPts val="0"/>
                        </a:spcBef>
                        <a:spcAft>
                          <a:spcPts val="0"/>
                        </a:spcAft>
                      </a:pPr>
                      <a:r>
                        <a:rPr lang="en-US" sz="900" dirty="0">
                          <a:effectLst/>
                        </a:rPr>
                        <a:t>Appointment of external auditor is made by the share holders in Annual General Meeting(AGM). In certain cases it is appointed by directors or central Government.</a:t>
                      </a:r>
                      <a:endParaRPr lang="en-US" sz="800" dirty="0">
                        <a:effectLst/>
                        <a:latin typeface="Calibri"/>
                        <a:ea typeface="Times New Roman"/>
                        <a:cs typeface="Mangal"/>
                      </a:endParaRPr>
                    </a:p>
                  </a:txBody>
                  <a:tcPr marL="49195" marR="49195" marT="0" marB="0"/>
                </a:tc>
                <a:tc>
                  <a:txBody>
                    <a:bodyPr/>
                    <a:lstStyle/>
                    <a:p>
                      <a:pPr marL="0" marR="0">
                        <a:lnSpc>
                          <a:spcPct val="115000"/>
                        </a:lnSpc>
                        <a:spcBef>
                          <a:spcPts val="0"/>
                        </a:spcBef>
                        <a:spcAft>
                          <a:spcPts val="0"/>
                        </a:spcAft>
                      </a:pPr>
                      <a:r>
                        <a:rPr lang="en-US" sz="900">
                          <a:effectLst/>
                        </a:rPr>
                        <a:t>Appointment of internal auditor is made by the management itself, i.e. Chairman, Vice chairman or directors.</a:t>
                      </a:r>
                      <a:endParaRPr lang="en-US" sz="800">
                        <a:effectLst/>
                        <a:latin typeface="Calibri"/>
                        <a:ea typeface="Times New Roman"/>
                        <a:cs typeface="Mangal"/>
                      </a:endParaRPr>
                    </a:p>
                  </a:txBody>
                  <a:tcPr marL="49195" marR="49195" marT="0" marB="0"/>
                </a:tc>
              </a:tr>
              <a:tr h="658175">
                <a:tc>
                  <a:txBody>
                    <a:bodyPr/>
                    <a:lstStyle/>
                    <a:p>
                      <a:pPr marL="0" marR="0">
                        <a:lnSpc>
                          <a:spcPct val="115000"/>
                        </a:lnSpc>
                        <a:spcBef>
                          <a:spcPts val="0"/>
                        </a:spcBef>
                        <a:spcAft>
                          <a:spcPts val="0"/>
                        </a:spcAft>
                      </a:pPr>
                      <a:r>
                        <a:rPr lang="en-US" sz="900">
                          <a:effectLst/>
                        </a:rPr>
                        <a:t>2</a:t>
                      </a:r>
                      <a:endParaRPr lang="en-US" sz="800">
                        <a:effectLst/>
                        <a:latin typeface="Calibri"/>
                        <a:ea typeface="Times New Roman"/>
                        <a:cs typeface="Mangal"/>
                      </a:endParaRPr>
                    </a:p>
                  </a:txBody>
                  <a:tcPr marL="49195" marR="49195" marT="0" marB="0"/>
                </a:tc>
                <a:tc>
                  <a:txBody>
                    <a:bodyPr/>
                    <a:lstStyle/>
                    <a:p>
                      <a:pPr marL="0" marR="0">
                        <a:lnSpc>
                          <a:spcPct val="115000"/>
                        </a:lnSpc>
                        <a:spcBef>
                          <a:spcPts val="0"/>
                        </a:spcBef>
                        <a:spcAft>
                          <a:spcPts val="0"/>
                        </a:spcAft>
                      </a:pPr>
                      <a:r>
                        <a:rPr lang="en-US" sz="900">
                          <a:effectLst/>
                        </a:rPr>
                        <a:t>Status</a:t>
                      </a:r>
                      <a:endParaRPr lang="en-US" sz="800">
                        <a:effectLst/>
                        <a:latin typeface="Calibri"/>
                        <a:ea typeface="Times New Roman"/>
                        <a:cs typeface="Mangal"/>
                      </a:endParaRPr>
                    </a:p>
                  </a:txBody>
                  <a:tcPr marL="49195" marR="49195" marT="0" marB="0"/>
                </a:tc>
                <a:tc>
                  <a:txBody>
                    <a:bodyPr/>
                    <a:lstStyle/>
                    <a:p>
                      <a:pPr marL="0" marR="0">
                        <a:lnSpc>
                          <a:spcPct val="115000"/>
                        </a:lnSpc>
                        <a:spcBef>
                          <a:spcPts val="0"/>
                        </a:spcBef>
                        <a:spcAft>
                          <a:spcPts val="0"/>
                        </a:spcAft>
                      </a:pPr>
                      <a:r>
                        <a:rPr lang="en-US" sz="900">
                          <a:effectLst/>
                        </a:rPr>
                        <a:t>Status of the external auditor is independent. He enjoys separate statutory status.</a:t>
                      </a:r>
                      <a:endParaRPr lang="en-US" sz="800">
                        <a:effectLst/>
                        <a:latin typeface="Calibri"/>
                        <a:ea typeface="Times New Roman"/>
                        <a:cs typeface="Mangal"/>
                      </a:endParaRPr>
                    </a:p>
                  </a:txBody>
                  <a:tcPr marL="49195" marR="49195" marT="0" marB="0"/>
                </a:tc>
                <a:tc>
                  <a:txBody>
                    <a:bodyPr/>
                    <a:lstStyle/>
                    <a:p>
                      <a:pPr marL="0" marR="0">
                        <a:lnSpc>
                          <a:spcPct val="115000"/>
                        </a:lnSpc>
                        <a:spcBef>
                          <a:spcPts val="0"/>
                        </a:spcBef>
                        <a:spcAft>
                          <a:spcPts val="0"/>
                        </a:spcAft>
                      </a:pPr>
                      <a:r>
                        <a:rPr lang="en-US" sz="900">
                          <a:effectLst/>
                        </a:rPr>
                        <a:t>The internal auditor is dependent on management. He does not enjoy separate status.</a:t>
                      </a:r>
                      <a:endParaRPr lang="en-US" sz="800">
                        <a:effectLst/>
                        <a:latin typeface="Calibri"/>
                        <a:ea typeface="Times New Roman"/>
                        <a:cs typeface="Mangal"/>
                      </a:endParaRPr>
                    </a:p>
                  </a:txBody>
                  <a:tcPr marL="49195" marR="49195" marT="0" marB="0"/>
                </a:tc>
              </a:tr>
              <a:tr h="894732">
                <a:tc>
                  <a:txBody>
                    <a:bodyPr/>
                    <a:lstStyle/>
                    <a:p>
                      <a:pPr marL="0" marR="0">
                        <a:lnSpc>
                          <a:spcPct val="115000"/>
                        </a:lnSpc>
                        <a:spcBef>
                          <a:spcPts val="0"/>
                        </a:spcBef>
                        <a:spcAft>
                          <a:spcPts val="0"/>
                        </a:spcAft>
                      </a:pPr>
                      <a:r>
                        <a:rPr lang="en-US" sz="900">
                          <a:effectLst/>
                        </a:rPr>
                        <a:t>3</a:t>
                      </a:r>
                      <a:endParaRPr lang="en-US" sz="800">
                        <a:effectLst/>
                        <a:latin typeface="Calibri"/>
                        <a:ea typeface="Times New Roman"/>
                        <a:cs typeface="Mangal"/>
                      </a:endParaRPr>
                    </a:p>
                  </a:txBody>
                  <a:tcPr marL="49195" marR="49195" marT="0" marB="0"/>
                </a:tc>
                <a:tc>
                  <a:txBody>
                    <a:bodyPr/>
                    <a:lstStyle/>
                    <a:p>
                      <a:pPr marL="0" marR="0">
                        <a:lnSpc>
                          <a:spcPct val="115000"/>
                        </a:lnSpc>
                        <a:spcBef>
                          <a:spcPts val="0"/>
                        </a:spcBef>
                        <a:spcAft>
                          <a:spcPts val="0"/>
                        </a:spcAft>
                      </a:pPr>
                      <a:r>
                        <a:rPr lang="en-US" sz="900">
                          <a:effectLst/>
                        </a:rPr>
                        <a:t>Duties</a:t>
                      </a:r>
                      <a:endParaRPr lang="en-US" sz="800">
                        <a:effectLst/>
                        <a:latin typeface="Calibri"/>
                        <a:ea typeface="Times New Roman"/>
                        <a:cs typeface="Mangal"/>
                      </a:endParaRPr>
                    </a:p>
                  </a:txBody>
                  <a:tcPr marL="49195" marR="49195" marT="0" marB="0"/>
                </a:tc>
                <a:tc>
                  <a:txBody>
                    <a:bodyPr/>
                    <a:lstStyle/>
                    <a:p>
                      <a:pPr marL="0" marR="0">
                        <a:lnSpc>
                          <a:spcPct val="115000"/>
                        </a:lnSpc>
                        <a:spcBef>
                          <a:spcPts val="0"/>
                        </a:spcBef>
                        <a:spcAft>
                          <a:spcPts val="0"/>
                        </a:spcAft>
                      </a:pPr>
                      <a:r>
                        <a:rPr lang="en-US" sz="900">
                          <a:effectLst/>
                        </a:rPr>
                        <a:t>The duties of the statutory auditor are laid down by the law. The duties of the external auditor can be extended but not reduced.</a:t>
                      </a:r>
                      <a:endParaRPr lang="en-US" sz="800">
                        <a:effectLst/>
                        <a:latin typeface="Calibri"/>
                        <a:ea typeface="Times New Roman"/>
                        <a:cs typeface="Mangal"/>
                      </a:endParaRPr>
                    </a:p>
                  </a:txBody>
                  <a:tcPr marL="49195" marR="49195" marT="0" marB="0"/>
                </a:tc>
                <a:tc>
                  <a:txBody>
                    <a:bodyPr/>
                    <a:lstStyle/>
                    <a:p>
                      <a:pPr marL="0" marR="0">
                        <a:lnSpc>
                          <a:spcPct val="115000"/>
                        </a:lnSpc>
                        <a:spcBef>
                          <a:spcPts val="0"/>
                        </a:spcBef>
                        <a:spcAft>
                          <a:spcPts val="0"/>
                        </a:spcAft>
                      </a:pPr>
                      <a:r>
                        <a:rPr lang="en-US" sz="900">
                          <a:effectLst/>
                        </a:rPr>
                        <a:t>The duties of the internal auditor are decided by the management. The duties of the internal auditor can be reduced.</a:t>
                      </a:r>
                      <a:endParaRPr lang="en-US" sz="800">
                        <a:effectLst/>
                        <a:latin typeface="Calibri"/>
                        <a:ea typeface="Times New Roman"/>
                        <a:cs typeface="Mangal"/>
                      </a:endParaRPr>
                    </a:p>
                  </a:txBody>
                  <a:tcPr marL="49195" marR="49195" marT="0" marB="0"/>
                </a:tc>
              </a:tr>
              <a:tr h="825173">
                <a:tc>
                  <a:txBody>
                    <a:bodyPr/>
                    <a:lstStyle/>
                    <a:p>
                      <a:pPr marL="0" marR="0">
                        <a:lnSpc>
                          <a:spcPct val="115000"/>
                        </a:lnSpc>
                        <a:spcBef>
                          <a:spcPts val="0"/>
                        </a:spcBef>
                        <a:spcAft>
                          <a:spcPts val="0"/>
                        </a:spcAft>
                      </a:pPr>
                      <a:r>
                        <a:rPr lang="en-US" sz="900">
                          <a:effectLst/>
                        </a:rPr>
                        <a:t>4</a:t>
                      </a:r>
                      <a:endParaRPr lang="en-US" sz="800">
                        <a:effectLst/>
                        <a:latin typeface="Calibri"/>
                        <a:ea typeface="Times New Roman"/>
                        <a:cs typeface="Mangal"/>
                      </a:endParaRPr>
                    </a:p>
                  </a:txBody>
                  <a:tcPr marL="49195" marR="49195" marT="0" marB="0"/>
                </a:tc>
                <a:tc>
                  <a:txBody>
                    <a:bodyPr/>
                    <a:lstStyle/>
                    <a:p>
                      <a:pPr marL="0" marR="0">
                        <a:lnSpc>
                          <a:spcPct val="115000"/>
                        </a:lnSpc>
                        <a:spcBef>
                          <a:spcPts val="0"/>
                        </a:spcBef>
                        <a:spcAft>
                          <a:spcPts val="0"/>
                        </a:spcAft>
                      </a:pPr>
                      <a:r>
                        <a:rPr lang="en-US" sz="900">
                          <a:effectLst/>
                        </a:rPr>
                        <a:t>Objectives</a:t>
                      </a:r>
                      <a:endParaRPr lang="en-US" sz="800">
                        <a:effectLst/>
                        <a:latin typeface="Calibri"/>
                        <a:ea typeface="Times New Roman"/>
                        <a:cs typeface="Mangal"/>
                      </a:endParaRPr>
                    </a:p>
                  </a:txBody>
                  <a:tcPr marL="49195" marR="49195" marT="0" marB="0"/>
                </a:tc>
                <a:tc>
                  <a:txBody>
                    <a:bodyPr/>
                    <a:lstStyle/>
                    <a:p>
                      <a:pPr marL="0" marR="0">
                        <a:lnSpc>
                          <a:spcPct val="115000"/>
                        </a:lnSpc>
                        <a:spcBef>
                          <a:spcPts val="0"/>
                        </a:spcBef>
                        <a:spcAft>
                          <a:spcPts val="0"/>
                        </a:spcAft>
                      </a:pPr>
                      <a:r>
                        <a:rPr lang="en-US" sz="900">
                          <a:effectLst/>
                        </a:rPr>
                        <a:t>It is meant for management as well as for outsides and share holders for reliable financial data. It ensures that the P &amp; L A/c and Balance Sheet of the organization shows true and fair view .</a:t>
                      </a:r>
                      <a:endParaRPr lang="en-US" sz="800">
                        <a:effectLst/>
                        <a:latin typeface="Calibri"/>
                        <a:ea typeface="Times New Roman"/>
                        <a:cs typeface="Mangal"/>
                      </a:endParaRPr>
                    </a:p>
                  </a:txBody>
                  <a:tcPr marL="49195" marR="49195" marT="0" marB="0"/>
                </a:tc>
                <a:tc>
                  <a:txBody>
                    <a:bodyPr/>
                    <a:lstStyle/>
                    <a:p>
                      <a:pPr marL="0" marR="0">
                        <a:lnSpc>
                          <a:spcPct val="115000"/>
                        </a:lnSpc>
                        <a:spcBef>
                          <a:spcPts val="0"/>
                        </a:spcBef>
                        <a:spcAft>
                          <a:spcPts val="0"/>
                        </a:spcAft>
                      </a:pPr>
                      <a:r>
                        <a:rPr lang="en-US" sz="900">
                          <a:effectLst/>
                        </a:rPr>
                        <a:t>It is meant for management. It ensures that the accounting procedure and system is fulfill the need of the company.</a:t>
                      </a:r>
                      <a:endParaRPr lang="en-US" sz="800">
                        <a:effectLst/>
                        <a:latin typeface="Calibri"/>
                        <a:ea typeface="Times New Roman"/>
                        <a:cs typeface="Mangal"/>
                      </a:endParaRPr>
                    </a:p>
                  </a:txBody>
                  <a:tcPr marL="49195" marR="49195" marT="0" marB="0"/>
                </a:tc>
              </a:tr>
              <a:tr h="491177">
                <a:tc>
                  <a:txBody>
                    <a:bodyPr/>
                    <a:lstStyle/>
                    <a:p>
                      <a:pPr marL="0" marR="0">
                        <a:lnSpc>
                          <a:spcPct val="115000"/>
                        </a:lnSpc>
                        <a:spcBef>
                          <a:spcPts val="0"/>
                        </a:spcBef>
                        <a:spcAft>
                          <a:spcPts val="0"/>
                        </a:spcAft>
                      </a:pPr>
                      <a:r>
                        <a:rPr lang="en-US" sz="900">
                          <a:effectLst/>
                        </a:rPr>
                        <a:t>5</a:t>
                      </a:r>
                      <a:endParaRPr lang="en-US" sz="800">
                        <a:effectLst/>
                        <a:latin typeface="Calibri"/>
                        <a:ea typeface="Times New Roman"/>
                        <a:cs typeface="Mangal"/>
                      </a:endParaRPr>
                    </a:p>
                  </a:txBody>
                  <a:tcPr marL="49195" marR="49195" marT="0" marB="0"/>
                </a:tc>
                <a:tc>
                  <a:txBody>
                    <a:bodyPr/>
                    <a:lstStyle/>
                    <a:p>
                      <a:pPr marL="0" marR="0">
                        <a:lnSpc>
                          <a:spcPct val="115000"/>
                        </a:lnSpc>
                        <a:spcBef>
                          <a:spcPts val="0"/>
                        </a:spcBef>
                        <a:spcAft>
                          <a:spcPts val="0"/>
                        </a:spcAft>
                      </a:pPr>
                      <a:r>
                        <a:rPr lang="en-US" sz="900">
                          <a:effectLst/>
                        </a:rPr>
                        <a:t>Nature</a:t>
                      </a:r>
                      <a:endParaRPr lang="en-US" sz="800">
                        <a:effectLst/>
                        <a:latin typeface="Calibri"/>
                        <a:ea typeface="Times New Roman"/>
                        <a:cs typeface="Mangal"/>
                      </a:endParaRPr>
                    </a:p>
                  </a:txBody>
                  <a:tcPr marL="49195" marR="49195" marT="0" marB="0"/>
                </a:tc>
                <a:tc>
                  <a:txBody>
                    <a:bodyPr/>
                    <a:lstStyle/>
                    <a:p>
                      <a:pPr marL="0" marR="0">
                        <a:lnSpc>
                          <a:spcPct val="115000"/>
                        </a:lnSpc>
                        <a:spcBef>
                          <a:spcPts val="0"/>
                        </a:spcBef>
                        <a:spcAft>
                          <a:spcPts val="0"/>
                        </a:spcAft>
                      </a:pPr>
                      <a:r>
                        <a:rPr lang="en-US" sz="900" dirty="0">
                          <a:effectLst/>
                        </a:rPr>
                        <a:t>The external audit is carried out periodically. Generally it is carried out at the end of the accounting year. </a:t>
                      </a:r>
                      <a:endParaRPr lang="en-US" sz="800" dirty="0">
                        <a:effectLst/>
                        <a:latin typeface="Calibri"/>
                        <a:ea typeface="Times New Roman"/>
                        <a:cs typeface="Mangal"/>
                      </a:endParaRPr>
                    </a:p>
                  </a:txBody>
                  <a:tcPr marL="49195" marR="49195" marT="0" marB="0"/>
                </a:tc>
                <a:tc>
                  <a:txBody>
                    <a:bodyPr/>
                    <a:lstStyle/>
                    <a:p>
                      <a:pPr marL="0" marR="0">
                        <a:lnSpc>
                          <a:spcPct val="115000"/>
                        </a:lnSpc>
                        <a:spcBef>
                          <a:spcPts val="0"/>
                        </a:spcBef>
                        <a:spcAft>
                          <a:spcPts val="0"/>
                        </a:spcAft>
                      </a:pPr>
                      <a:r>
                        <a:rPr lang="en-US" sz="900">
                          <a:effectLst/>
                        </a:rPr>
                        <a:t>The internal audit is carried out continuously throughout the year.</a:t>
                      </a:r>
                      <a:endParaRPr lang="en-US" sz="800">
                        <a:effectLst/>
                        <a:latin typeface="Calibri"/>
                        <a:ea typeface="Times New Roman"/>
                        <a:cs typeface="Mangal"/>
                      </a:endParaRPr>
                    </a:p>
                  </a:txBody>
                  <a:tcPr marL="49195" marR="49195" marT="0" marB="0"/>
                </a:tc>
              </a:tr>
              <a:tr h="658175">
                <a:tc>
                  <a:txBody>
                    <a:bodyPr/>
                    <a:lstStyle/>
                    <a:p>
                      <a:pPr marL="0" marR="0">
                        <a:lnSpc>
                          <a:spcPct val="115000"/>
                        </a:lnSpc>
                        <a:spcBef>
                          <a:spcPts val="0"/>
                        </a:spcBef>
                        <a:spcAft>
                          <a:spcPts val="0"/>
                        </a:spcAft>
                      </a:pPr>
                      <a:r>
                        <a:rPr lang="en-US" sz="900">
                          <a:effectLst/>
                        </a:rPr>
                        <a:t>6</a:t>
                      </a:r>
                      <a:endParaRPr lang="en-US" sz="800">
                        <a:effectLst/>
                        <a:latin typeface="Calibri"/>
                        <a:ea typeface="Times New Roman"/>
                        <a:cs typeface="Mangal"/>
                      </a:endParaRPr>
                    </a:p>
                  </a:txBody>
                  <a:tcPr marL="49195" marR="49195" marT="0" marB="0"/>
                </a:tc>
                <a:tc>
                  <a:txBody>
                    <a:bodyPr/>
                    <a:lstStyle/>
                    <a:p>
                      <a:pPr marL="0" marR="0">
                        <a:lnSpc>
                          <a:spcPct val="115000"/>
                        </a:lnSpc>
                        <a:spcBef>
                          <a:spcPts val="0"/>
                        </a:spcBef>
                        <a:spcAft>
                          <a:spcPts val="0"/>
                        </a:spcAft>
                      </a:pPr>
                      <a:r>
                        <a:rPr lang="en-US" sz="900">
                          <a:effectLst/>
                        </a:rPr>
                        <a:t>Method</a:t>
                      </a:r>
                      <a:endParaRPr lang="en-US" sz="800">
                        <a:effectLst/>
                        <a:latin typeface="Calibri"/>
                        <a:ea typeface="Times New Roman"/>
                        <a:cs typeface="Mangal"/>
                      </a:endParaRPr>
                    </a:p>
                  </a:txBody>
                  <a:tcPr marL="49195" marR="49195" marT="0" marB="0"/>
                </a:tc>
                <a:tc>
                  <a:txBody>
                    <a:bodyPr/>
                    <a:lstStyle/>
                    <a:p>
                      <a:pPr marL="0" marR="0">
                        <a:lnSpc>
                          <a:spcPct val="115000"/>
                        </a:lnSpc>
                        <a:spcBef>
                          <a:spcPts val="0"/>
                        </a:spcBef>
                        <a:spcAft>
                          <a:spcPts val="0"/>
                        </a:spcAft>
                      </a:pPr>
                      <a:r>
                        <a:rPr lang="en-US" sz="900">
                          <a:effectLst/>
                        </a:rPr>
                        <a:t>Generally in external audit the test checking system is adopted. It is a sampling audit</a:t>
                      </a:r>
                      <a:endParaRPr lang="en-US" sz="800">
                        <a:effectLst/>
                        <a:latin typeface="Calibri"/>
                        <a:ea typeface="Times New Roman"/>
                        <a:cs typeface="Mangal"/>
                      </a:endParaRPr>
                    </a:p>
                  </a:txBody>
                  <a:tcPr marL="49195" marR="49195" marT="0" marB="0"/>
                </a:tc>
                <a:tc>
                  <a:txBody>
                    <a:bodyPr/>
                    <a:lstStyle/>
                    <a:p>
                      <a:pPr marL="0" marR="0">
                        <a:lnSpc>
                          <a:spcPct val="115000"/>
                        </a:lnSpc>
                        <a:spcBef>
                          <a:spcPts val="0"/>
                        </a:spcBef>
                        <a:spcAft>
                          <a:spcPts val="0"/>
                        </a:spcAft>
                      </a:pPr>
                      <a:r>
                        <a:rPr lang="en-US" sz="900">
                          <a:effectLst/>
                        </a:rPr>
                        <a:t>Internal audit is a complete audit. It is carried out in detail. The auditor checks each and every item of the account.</a:t>
                      </a:r>
                      <a:endParaRPr lang="en-US" sz="800">
                        <a:effectLst/>
                        <a:latin typeface="Calibri"/>
                        <a:ea typeface="Times New Roman"/>
                        <a:cs typeface="Mangal"/>
                      </a:endParaRPr>
                    </a:p>
                  </a:txBody>
                  <a:tcPr marL="49195" marR="49195" marT="0" marB="0"/>
                </a:tc>
              </a:tr>
              <a:tr h="491177">
                <a:tc>
                  <a:txBody>
                    <a:bodyPr/>
                    <a:lstStyle/>
                    <a:p>
                      <a:pPr marL="0" marR="0">
                        <a:lnSpc>
                          <a:spcPct val="115000"/>
                        </a:lnSpc>
                        <a:spcBef>
                          <a:spcPts val="0"/>
                        </a:spcBef>
                        <a:spcAft>
                          <a:spcPts val="0"/>
                        </a:spcAft>
                      </a:pPr>
                      <a:r>
                        <a:rPr lang="en-US" sz="900">
                          <a:effectLst/>
                        </a:rPr>
                        <a:t>7</a:t>
                      </a:r>
                      <a:endParaRPr lang="en-US" sz="800">
                        <a:effectLst/>
                        <a:latin typeface="Calibri"/>
                        <a:ea typeface="Times New Roman"/>
                        <a:cs typeface="Mangal"/>
                      </a:endParaRPr>
                    </a:p>
                  </a:txBody>
                  <a:tcPr marL="49195" marR="49195" marT="0" marB="0"/>
                </a:tc>
                <a:tc>
                  <a:txBody>
                    <a:bodyPr/>
                    <a:lstStyle/>
                    <a:p>
                      <a:pPr marL="0" marR="0">
                        <a:lnSpc>
                          <a:spcPct val="115000"/>
                        </a:lnSpc>
                        <a:spcBef>
                          <a:spcPts val="0"/>
                        </a:spcBef>
                        <a:spcAft>
                          <a:spcPts val="0"/>
                        </a:spcAft>
                      </a:pPr>
                      <a:r>
                        <a:rPr lang="en-US" sz="900">
                          <a:effectLst/>
                        </a:rPr>
                        <a:t>Report</a:t>
                      </a:r>
                      <a:endParaRPr lang="en-US" sz="800">
                        <a:effectLst/>
                        <a:latin typeface="Calibri"/>
                        <a:ea typeface="Times New Roman"/>
                        <a:cs typeface="Mangal"/>
                      </a:endParaRPr>
                    </a:p>
                  </a:txBody>
                  <a:tcPr marL="49195" marR="49195" marT="0" marB="0"/>
                </a:tc>
                <a:tc>
                  <a:txBody>
                    <a:bodyPr/>
                    <a:lstStyle/>
                    <a:p>
                      <a:pPr marL="0" marR="0">
                        <a:lnSpc>
                          <a:spcPct val="115000"/>
                        </a:lnSpc>
                        <a:spcBef>
                          <a:spcPts val="0"/>
                        </a:spcBef>
                        <a:spcAft>
                          <a:spcPts val="0"/>
                        </a:spcAft>
                      </a:pPr>
                      <a:r>
                        <a:rPr lang="en-US" sz="900">
                          <a:effectLst/>
                        </a:rPr>
                        <a:t>External auditor submits his audit report to the share holders in Annual General Meeting.</a:t>
                      </a:r>
                      <a:endParaRPr lang="en-US" sz="800">
                        <a:effectLst/>
                        <a:latin typeface="Calibri"/>
                        <a:ea typeface="Times New Roman"/>
                        <a:cs typeface="Mangal"/>
                      </a:endParaRPr>
                    </a:p>
                  </a:txBody>
                  <a:tcPr marL="49195" marR="49195" marT="0" marB="0"/>
                </a:tc>
                <a:tc>
                  <a:txBody>
                    <a:bodyPr/>
                    <a:lstStyle/>
                    <a:p>
                      <a:pPr marL="0" marR="0">
                        <a:lnSpc>
                          <a:spcPct val="115000"/>
                        </a:lnSpc>
                        <a:spcBef>
                          <a:spcPts val="0"/>
                        </a:spcBef>
                        <a:spcAft>
                          <a:spcPts val="0"/>
                        </a:spcAft>
                      </a:pPr>
                      <a:r>
                        <a:rPr lang="en-US" sz="900">
                          <a:effectLst/>
                        </a:rPr>
                        <a:t>Internal auditor submits his audit report to the management. </a:t>
                      </a:r>
                      <a:endParaRPr lang="en-US" sz="800">
                        <a:effectLst/>
                        <a:latin typeface="Calibri"/>
                        <a:ea typeface="Times New Roman"/>
                        <a:cs typeface="Mangal"/>
                      </a:endParaRPr>
                    </a:p>
                  </a:txBody>
                  <a:tcPr marL="49195" marR="49195" marT="0" marB="0"/>
                </a:tc>
              </a:tr>
              <a:tr h="491177">
                <a:tc>
                  <a:txBody>
                    <a:bodyPr/>
                    <a:lstStyle/>
                    <a:p>
                      <a:pPr marL="0" marR="0">
                        <a:lnSpc>
                          <a:spcPct val="115000"/>
                        </a:lnSpc>
                        <a:spcBef>
                          <a:spcPts val="0"/>
                        </a:spcBef>
                        <a:spcAft>
                          <a:spcPts val="0"/>
                        </a:spcAft>
                      </a:pPr>
                      <a:r>
                        <a:rPr lang="en-US" sz="900">
                          <a:effectLst/>
                        </a:rPr>
                        <a:t>8</a:t>
                      </a:r>
                      <a:endParaRPr lang="en-US" sz="800">
                        <a:effectLst/>
                        <a:latin typeface="Calibri"/>
                        <a:ea typeface="Times New Roman"/>
                        <a:cs typeface="Mangal"/>
                      </a:endParaRPr>
                    </a:p>
                  </a:txBody>
                  <a:tcPr marL="49195" marR="49195" marT="0" marB="0"/>
                </a:tc>
                <a:tc>
                  <a:txBody>
                    <a:bodyPr/>
                    <a:lstStyle/>
                    <a:p>
                      <a:pPr marL="0" marR="0">
                        <a:lnSpc>
                          <a:spcPct val="115000"/>
                        </a:lnSpc>
                        <a:spcBef>
                          <a:spcPts val="0"/>
                        </a:spcBef>
                        <a:spcAft>
                          <a:spcPts val="0"/>
                        </a:spcAft>
                      </a:pPr>
                      <a:r>
                        <a:rPr lang="en-US" sz="900">
                          <a:effectLst/>
                        </a:rPr>
                        <a:t>Remuneration</a:t>
                      </a:r>
                      <a:endParaRPr lang="en-US" sz="800">
                        <a:effectLst/>
                        <a:latin typeface="Calibri"/>
                        <a:ea typeface="Times New Roman"/>
                        <a:cs typeface="Mangal"/>
                      </a:endParaRPr>
                    </a:p>
                  </a:txBody>
                  <a:tcPr marL="49195" marR="49195" marT="0" marB="0"/>
                </a:tc>
                <a:tc>
                  <a:txBody>
                    <a:bodyPr/>
                    <a:lstStyle/>
                    <a:p>
                      <a:pPr marL="0" marR="0">
                        <a:lnSpc>
                          <a:spcPct val="115000"/>
                        </a:lnSpc>
                        <a:spcBef>
                          <a:spcPts val="0"/>
                        </a:spcBef>
                        <a:spcAft>
                          <a:spcPts val="0"/>
                        </a:spcAft>
                      </a:pPr>
                      <a:r>
                        <a:rPr lang="en-US" sz="900">
                          <a:effectLst/>
                        </a:rPr>
                        <a:t>Remuneration of statutory auditor is fixed by share holders in their AGM.</a:t>
                      </a:r>
                      <a:endParaRPr lang="en-US" sz="800">
                        <a:effectLst/>
                        <a:latin typeface="Calibri"/>
                        <a:ea typeface="Times New Roman"/>
                        <a:cs typeface="Mangal"/>
                      </a:endParaRPr>
                    </a:p>
                  </a:txBody>
                  <a:tcPr marL="49195" marR="49195" marT="0" marB="0"/>
                </a:tc>
                <a:tc>
                  <a:txBody>
                    <a:bodyPr/>
                    <a:lstStyle/>
                    <a:p>
                      <a:pPr marL="0" marR="0">
                        <a:lnSpc>
                          <a:spcPct val="115000"/>
                        </a:lnSpc>
                        <a:spcBef>
                          <a:spcPts val="0"/>
                        </a:spcBef>
                        <a:spcAft>
                          <a:spcPts val="0"/>
                        </a:spcAft>
                      </a:pPr>
                      <a:r>
                        <a:rPr lang="en-US" sz="900" dirty="0">
                          <a:effectLst/>
                        </a:rPr>
                        <a:t>Remuneration of internal auditor is fixed by management.</a:t>
                      </a:r>
                      <a:endParaRPr lang="en-US" sz="800" dirty="0">
                        <a:effectLst/>
                        <a:latin typeface="Calibri"/>
                        <a:ea typeface="Times New Roman"/>
                        <a:cs typeface="Mangal"/>
                      </a:endParaRPr>
                    </a:p>
                  </a:txBody>
                  <a:tcPr marL="49195" marR="49195" marT="0" marB="0"/>
                </a:tc>
              </a:tr>
            </a:tbl>
          </a:graphicData>
        </a:graphic>
      </p:graphicFrame>
    </p:spTree>
    <p:extLst>
      <p:ext uri="{BB962C8B-B14F-4D97-AF65-F5344CB8AC3E}">
        <p14:creationId xmlns:p14="http://schemas.microsoft.com/office/powerpoint/2010/main" val="14524958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b="1" dirty="0"/>
              <a:t>Difference between Internal Check and Internal Audit</a:t>
            </a:r>
            <a:r>
              <a:rPr lang="en-US" dirty="0"/>
              <a:t>:</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15744739"/>
              </p:ext>
            </p:extLst>
          </p:nvPr>
        </p:nvGraphicFramePr>
        <p:xfrm>
          <a:off x="914400" y="1676400"/>
          <a:ext cx="7620000" cy="4800600"/>
        </p:xfrm>
        <a:graphic>
          <a:graphicData uri="http://schemas.openxmlformats.org/drawingml/2006/table">
            <a:tbl>
              <a:tblPr firstRow="1" firstCol="1" bandRow="1">
                <a:tableStyleId>{5C22544A-7EE6-4342-B048-85BDC9FD1C3A}</a:tableStyleId>
              </a:tblPr>
              <a:tblGrid>
                <a:gridCol w="503237"/>
                <a:gridCol w="838728"/>
                <a:gridCol w="3285018"/>
                <a:gridCol w="2993017"/>
              </a:tblGrid>
              <a:tr h="331127">
                <a:tc>
                  <a:txBody>
                    <a:bodyPr/>
                    <a:lstStyle/>
                    <a:p>
                      <a:pPr marL="0" marR="0" algn="just">
                        <a:lnSpc>
                          <a:spcPct val="115000"/>
                        </a:lnSpc>
                        <a:spcBef>
                          <a:spcPts val="0"/>
                        </a:spcBef>
                        <a:spcAft>
                          <a:spcPts val="0"/>
                        </a:spcAft>
                      </a:pPr>
                      <a:r>
                        <a:rPr lang="en-US" sz="1200">
                          <a:effectLst/>
                        </a:rPr>
                        <a:t>S.N.</a:t>
                      </a:r>
                      <a:endParaRPr lang="en-US" sz="1100">
                        <a:effectLst/>
                        <a:latin typeface="Calibri"/>
                        <a:ea typeface="Times New Roman"/>
                        <a:cs typeface="Mangal"/>
                      </a:endParaRPr>
                    </a:p>
                  </a:txBody>
                  <a:tcPr marL="68580" marR="68580" marT="0" marB="0"/>
                </a:tc>
                <a:tc>
                  <a:txBody>
                    <a:bodyPr/>
                    <a:lstStyle/>
                    <a:p>
                      <a:pPr marL="0" marR="0" algn="just">
                        <a:lnSpc>
                          <a:spcPct val="115000"/>
                        </a:lnSpc>
                        <a:spcBef>
                          <a:spcPts val="0"/>
                        </a:spcBef>
                        <a:spcAft>
                          <a:spcPts val="0"/>
                        </a:spcAft>
                      </a:pPr>
                      <a:r>
                        <a:rPr lang="en-US" sz="1200">
                          <a:effectLst/>
                        </a:rPr>
                        <a:t>Point</a:t>
                      </a:r>
                      <a:endParaRPr lang="en-US" sz="1100">
                        <a:effectLst/>
                        <a:latin typeface="Calibri"/>
                        <a:ea typeface="Times New Roman"/>
                        <a:cs typeface="Mangal"/>
                      </a:endParaRPr>
                    </a:p>
                  </a:txBody>
                  <a:tcPr marL="68580" marR="68580" marT="0" marB="0"/>
                </a:tc>
                <a:tc>
                  <a:txBody>
                    <a:bodyPr/>
                    <a:lstStyle/>
                    <a:p>
                      <a:pPr marL="0" marR="0" algn="just">
                        <a:lnSpc>
                          <a:spcPct val="115000"/>
                        </a:lnSpc>
                        <a:spcBef>
                          <a:spcPts val="0"/>
                        </a:spcBef>
                        <a:spcAft>
                          <a:spcPts val="0"/>
                        </a:spcAft>
                      </a:pPr>
                      <a:r>
                        <a:rPr lang="en-US" sz="1200">
                          <a:effectLst/>
                        </a:rPr>
                        <a:t>Internal Check</a:t>
                      </a:r>
                      <a:endParaRPr lang="en-US" sz="1100">
                        <a:effectLst/>
                        <a:latin typeface="Calibri"/>
                        <a:ea typeface="Times New Roman"/>
                        <a:cs typeface="Mangal"/>
                      </a:endParaRPr>
                    </a:p>
                  </a:txBody>
                  <a:tcPr marL="68580" marR="68580" marT="0" marB="0"/>
                </a:tc>
                <a:tc>
                  <a:txBody>
                    <a:bodyPr/>
                    <a:lstStyle/>
                    <a:p>
                      <a:pPr marL="0" marR="0" algn="just">
                        <a:lnSpc>
                          <a:spcPct val="115000"/>
                        </a:lnSpc>
                        <a:spcBef>
                          <a:spcPts val="0"/>
                        </a:spcBef>
                        <a:spcAft>
                          <a:spcPts val="0"/>
                        </a:spcAft>
                      </a:pPr>
                      <a:r>
                        <a:rPr lang="en-US" sz="1200">
                          <a:effectLst/>
                        </a:rPr>
                        <a:t>Internal Audit</a:t>
                      </a:r>
                      <a:endParaRPr lang="en-US" sz="1100">
                        <a:effectLst/>
                        <a:latin typeface="Calibri"/>
                        <a:ea typeface="Times New Roman"/>
                        <a:cs typeface="Mangal"/>
                      </a:endParaRPr>
                    </a:p>
                  </a:txBody>
                  <a:tcPr marL="68580" marR="68580" marT="0" marB="0"/>
                </a:tc>
              </a:tr>
              <a:tr h="682857">
                <a:tc>
                  <a:txBody>
                    <a:bodyPr/>
                    <a:lstStyle/>
                    <a:p>
                      <a:pPr marL="0" marR="0" algn="just">
                        <a:lnSpc>
                          <a:spcPct val="115000"/>
                        </a:lnSpc>
                        <a:spcBef>
                          <a:spcPts val="0"/>
                        </a:spcBef>
                        <a:spcAft>
                          <a:spcPts val="0"/>
                        </a:spcAft>
                      </a:pPr>
                      <a:r>
                        <a:rPr lang="en-US" sz="1200">
                          <a:effectLst/>
                        </a:rPr>
                        <a:t>1</a:t>
                      </a:r>
                      <a:endParaRPr lang="en-US" sz="1100">
                        <a:effectLst/>
                        <a:latin typeface="Calibri"/>
                        <a:ea typeface="Times New Roman"/>
                        <a:cs typeface="Mangal"/>
                      </a:endParaRPr>
                    </a:p>
                  </a:txBody>
                  <a:tcPr marL="68580" marR="68580" marT="0" marB="0"/>
                </a:tc>
                <a:tc>
                  <a:txBody>
                    <a:bodyPr/>
                    <a:lstStyle/>
                    <a:p>
                      <a:pPr marL="0" marR="0" algn="just">
                        <a:lnSpc>
                          <a:spcPct val="115000"/>
                        </a:lnSpc>
                        <a:spcBef>
                          <a:spcPts val="0"/>
                        </a:spcBef>
                        <a:spcAft>
                          <a:spcPts val="0"/>
                        </a:spcAft>
                      </a:pPr>
                      <a:r>
                        <a:rPr lang="en-US" sz="1200">
                          <a:effectLst/>
                        </a:rPr>
                        <a:t>Type</a:t>
                      </a:r>
                      <a:endParaRPr lang="en-US" sz="1100">
                        <a:effectLst/>
                        <a:latin typeface="Calibri"/>
                        <a:ea typeface="Times New Roman"/>
                        <a:cs typeface="Mangal"/>
                      </a:endParaRPr>
                    </a:p>
                  </a:txBody>
                  <a:tcPr marL="68580" marR="68580" marT="0" marB="0"/>
                </a:tc>
                <a:tc>
                  <a:txBody>
                    <a:bodyPr/>
                    <a:lstStyle/>
                    <a:p>
                      <a:pPr marL="0" marR="0" algn="just">
                        <a:lnSpc>
                          <a:spcPct val="115000"/>
                        </a:lnSpc>
                        <a:spcBef>
                          <a:spcPts val="0"/>
                        </a:spcBef>
                        <a:spcAft>
                          <a:spcPts val="0"/>
                        </a:spcAft>
                      </a:pPr>
                      <a:r>
                        <a:rPr lang="en-US" sz="1200">
                          <a:effectLst/>
                        </a:rPr>
                        <a:t>It is the organization of the staff for the checking of the work of one by the other </a:t>
                      </a:r>
                      <a:endParaRPr lang="en-US" sz="1100">
                        <a:effectLst/>
                        <a:latin typeface="Calibri"/>
                        <a:ea typeface="Times New Roman"/>
                        <a:cs typeface="Mangal"/>
                      </a:endParaRPr>
                    </a:p>
                  </a:txBody>
                  <a:tcPr marL="68580" marR="68580" marT="0" marB="0"/>
                </a:tc>
                <a:tc>
                  <a:txBody>
                    <a:bodyPr/>
                    <a:lstStyle/>
                    <a:p>
                      <a:pPr marL="0" marR="0" algn="just">
                        <a:lnSpc>
                          <a:spcPct val="115000"/>
                        </a:lnSpc>
                        <a:spcBef>
                          <a:spcPts val="0"/>
                        </a:spcBef>
                        <a:spcAft>
                          <a:spcPts val="0"/>
                        </a:spcAft>
                      </a:pPr>
                      <a:r>
                        <a:rPr lang="en-US" sz="1200">
                          <a:effectLst/>
                        </a:rPr>
                        <a:t>It is the real and continuous audit of accounts</a:t>
                      </a:r>
                      <a:endParaRPr lang="en-US" sz="1100">
                        <a:effectLst/>
                        <a:latin typeface="Calibri"/>
                        <a:ea typeface="Times New Roman"/>
                        <a:cs typeface="Mangal"/>
                      </a:endParaRPr>
                    </a:p>
                  </a:txBody>
                  <a:tcPr marL="68580" marR="68580" marT="0" marB="0"/>
                </a:tc>
              </a:tr>
              <a:tr h="1386316">
                <a:tc>
                  <a:txBody>
                    <a:bodyPr/>
                    <a:lstStyle/>
                    <a:p>
                      <a:pPr marL="0" marR="0" algn="just">
                        <a:lnSpc>
                          <a:spcPct val="115000"/>
                        </a:lnSpc>
                        <a:spcBef>
                          <a:spcPts val="0"/>
                        </a:spcBef>
                        <a:spcAft>
                          <a:spcPts val="0"/>
                        </a:spcAft>
                      </a:pPr>
                      <a:r>
                        <a:rPr lang="en-US" sz="1200">
                          <a:effectLst/>
                        </a:rPr>
                        <a:t>2</a:t>
                      </a:r>
                      <a:endParaRPr lang="en-US" sz="1100">
                        <a:effectLst/>
                        <a:latin typeface="Calibri"/>
                        <a:ea typeface="Times New Roman"/>
                        <a:cs typeface="Mangal"/>
                      </a:endParaRPr>
                    </a:p>
                  </a:txBody>
                  <a:tcPr marL="68580" marR="68580" marT="0" marB="0"/>
                </a:tc>
                <a:tc>
                  <a:txBody>
                    <a:bodyPr/>
                    <a:lstStyle/>
                    <a:p>
                      <a:pPr marL="0" marR="0" algn="just">
                        <a:lnSpc>
                          <a:spcPct val="115000"/>
                        </a:lnSpc>
                        <a:spcBef>
                          <a:spcPts val="0"/>
                        </a:spcBef>
                        <a:spcAft>
                          <a:spcPts val="0"/>
                        </a:spcAft>
                      </a:pPr>
                      <a:r>
                        <a:rPr lang="en-US" sz="1200">
                          <a:effectLst/>
                        </a:rPr>
                        <a:t>System of work</a:t>
                      </a:r>
                      <a:endParaRPr lang="en-US" sz="1100">
                        <a:effectLst/>
                        <a:latin typeface="Calibri"/>
                        <a:ea typeface="Times New Roman"/>
                        <a:cs typeface="Mangal"/>
                      </a:endParaRPr>
                    </a:p>
                  </a:txBody>
                  <a:tcPr marL="68580" marR="68580" marT="0" marB="0"/>
                </a:tc>
                <a:tc>
                  <a:txBody>
                    <a:bodyPr/>
                    <a:lstStyle/>
                    <a:p>
                      <a:pPr marL="0" marR="0" algn="just">
                        <a:lnSpc>
                          <a:spcPct val="115000"/>
                        </a:lnSpc>
                        <a:spcBef>
                          <a:spcPts val="0"/>
                        </a:spcBef>
                        <a:spcAft>
                          <a:spcPts val="0"/>
                        </a:spcAft>
                      </a:pPr>
                      <a:r>
                        <a:rPr lang="en-US" sz="1200">
                          <a:effectLst/>
                        </a:rPr>
                        <a:t>In the internal  check system the entries are passed in such a way that the work of one employee is checked by another at the same time</a:t>
                      </a:r>
                      <a:endParaRPr lang="en-US" sz="1100">
                        <a:effectLst/>
                        <a:latin typeface="Calibri"/>
                        <a:ea typeface="Times New Roman"/>
                        <a:cs typeface="Mangal"/>
                      </a:endParaRPr>
                    </a:p>
                  </a:txBody>
                  <a:tcPr marL="68580" marR="68580" marT="0" marB="0"/>
                </a:tc>
                <a:tc>
                  <a:txBody>
                    <a:bodyPr/>
                    <a:lstStyle/>
                    <a:p>
                      <a:pPr marL="0" marR="0" algn="just">
                        <a:lnSpc>
                          <a:spcPct val="115000"/>
                        </a:lnSpc>
                        <a:spcBef>
                          <a:spcPts val="0"/>
                        </a:spcBef>
                        <a:spcAft>
                          <a:spcPts val="0"/>
                        </a:spcAft>
                      </a:pPr>
                      <a:r>
                        <a:rPr lang="en-US" sz="1200">
                          <a:effectLst/>
                        </a:rPr>
                        <a:t>In case of internal audit the work of employee is automatically checked by another after the former has finished the work</a:t>
                      </a:r>
                      <a:endParaRPr lang="en-US" sz="1100">
                        <a:effectLst/>
                        <a:latin typeface="Calibri"/>
                        <a:ea typeface="Times New Roman"/>
                        <a:cs typeface="Mangal"/>
                      </a:endParaRPr>
                    </a:p>
                  </a:txBody>
                  <a:tcPr marL="68580" marR="68580" marT="0" marB="0"/>
                </a:tc>
              </a:tr>
              <a:tr h="682857">
                <a:tc>
                  <a:txBody>
                    <a:bodyPr/>
                    <a:lstStyle/>
                    <a:p>
                      <a:pPr marL="0" marR="0" algn="just">
                        <a:lnSpc>
                          <a:spcPct val="115000"/>
                        </a:lnSpc>
                        <a:spcBef>
                          <a:spcPts val="0"/>
                        </a:spcBef>
                        <a:spcAft>
                          <a:spcPts val="0"/>
                        </a:spcAft>
                      </a:pPr>
                      <a:r>
                        <a:rPr lang="en-US" sz="1200">
                          <a:effectLst/>
                        </a:rPr>
                        <a:t>3</a:t>
                      </a:r>
                      <a:endParaRPr lang="en-US" sz="1100">
                        <a:effectLst/>
                        <a:latin typeface="Calibri"/>
                        <a:ea typeface="Times New Roman"/>
                        <a:cs typeface="Mangal"/>
                      </a:endParaRPr>
                    </a:p>
                  </a:txBody>
                  <a:tcPr marL="68580" marR="68580" marT="0" marB="0"/>
                </a:tc>
                <a:tc>
                  <a:txBody>
                    <a:bodyPr/>
                    <a:lstStyle/>
                    <a:p>
                      <a:pPr marL="0" marR="0" algn="just">
                        <a:lnSpc>
                          <a:spcPct val="115000"/>
                        </a:lnSpc>
                        <a:spcBef>
                          <a:spcPts val="0"/>
                        </a:spcBef>
                        <a:spcAft>
                          <a:spcPts val="0"/>
                        </a:spcAft>
                      </a:pPr>
                      <a:r>
                        <a:rPr lang="en-US" sz="1200">
                          <a:effectLst/>
                        </a:rPr>
                        <a:t>Purpose</a:t>
                      </a:r>
                      <a:endParaRPr lang="en-US" sz="1100">
                        <a:effectLst/>
                        <a:latin typeface="Calibri"/>
                        <a:ea typeface="Times New Roman"/>
                        <a:cs typeface="Mangal"/>
                      </a:endParaRPr>
                    </a:p>
                  </a:txBody>
                  <a:tcPr marL="68580" marR="68580" marT="0" marB="0"/>
                </a:tc>
                <a:tc>
                  <a:txBody>
                    <a:bodyPr/>
                    <a:lstStyle/>
                    <a:p>
                      <a:pPr marL="0" marR="0" algn="just">
                        <a:lnSpc>
                          <a:spcPct val="115000"/>
                        </a:lnSpc>
                        <a:spcBef>
                          <a:spcPts val="0"/>
                        </a:spcBef>
                        <a:spcAft>
                          <a:spcPts val="0"/>
                        </a:spcAft>
                      </a:pPr>
                      <a:r>
                        <a:rPr lang="en-US" sz="1200">
                          <a:effectLst/>
                        </a:rPr>
                        <a:t>It is carried out for minimizing the errors and frauds</a:t>
                      </a:r>
                      <a:endParaRPr lang="en-US" sz="1100">
                        <a:effectLst/>
                        <a:latin typeface="Calibri"/>
                        <a:ea typeface="Times New Roman"/>
                        <a:cs typeface="Mangal"/>
                      </a:endParaRPr>
                    </a:p>
                  </a:txBody>
                  <a:tcPr marL="68580" marR="68580" marT="0" marB="0"/>
                </a:tc>
                <a:tc>
                  <a:txBody>
                    <a:bodyPr/>
                    <a:lstStyle/>
                    <a:p>
                      <a:pPr marL="0" marR="0" algn="just">
                        <a:lnSpc>
                          <a:spcPct val="115000"/>
                        </a:lnSpc>
                        <a:spcBef>
                          <a:spcPts val="0"/>
                        </a:spcBef>
                        <a:spcAft>
                          <a:spcPts val="0"/>
                        </a:spcAft>
                      </a:pPr>
                      <a:r>
                        <a:rPr lang="en-US" sz="1200">
                          <a:effectLst/>
                        </a:rPr>
                        <a:t>It is carried out for detection of errors and frauds already committed</a:t>
                      </a:r>
                      <a:endParaRPr lang="en-US" sz="1100">
                        <a:effectLst/>
                        <a:latin typeface="Calibri"/>
                        <a:ea typeface="Times New Roman"/>
                        <a:cs typeface="Mangal"/>
                      </a:endParaRPr>
                    </a:p>
                  </a:txBody>
                  <a:tcPr marL="68580" marR="68580" marT="0" marB="0"/>
                </a:tc>
              </a:tr>
              <a:tr h="682857">
                <a:tc>
                  <a:txBody>
                    <a:bodyPr/>
                    <a:lstStyle/>
                    <a:p>
                      <a:pPr marL="0" marR="0" algn="just">
                        <a:lnSpc>
                          <a:spcPct val="115000"/>
                        </a:lnSpc>
                        <a:spcBef>
                          <a:spcPts val="0"/>
                        </a:spcBef>
                        <a:spcAft>
                          <a:spcPts val="0"/>
                        </a:spcAft>
                      </a:pPr>
                      <a:r>
                        <a:rPr lang="en-US" sz="1200">
                          <a:effectLst/>
                        </a:rPr>
                        <a:t>4</a:t>
                      </a:r>
                      <a:endParaRPr lang="en-US" sz="1100">
                        <a:effectLst/>
                        <a:latin typeface="Calibri"/>
                        <a:ea typeface="Times New Roman"/>
                        <a:cs typeface="Mangal"/>
                      </a:endParaRPr>
                    </a:p>
                  </a:txBody>
                  <a:tcPr marL="68580" marR="68580" marT="0" marB="0"/>
                </a:tc>
                <a:tc>
                  <a:txBody>
                    <a:bodyPr/>
                    <a:lstStyle/>
                    <a:p>
                      <a:pPr marL="0" marR="0" algn="just">
                        <a:lnSpc>
                          <a:spcPct val="115000"/>
                        </a:lnSpc>
                        <a:spcBef>
                          <a:spcPts val="0"/>
                        </a:spcBef>
                        <a:spcAft>
                          <a:spcPts val="0"/>
                        </a:spcAft>
                      </a:pPr>
                      <a:r>
                        <a:rPr lang="en-US" sz="1200">
                          <a:effectLst/>
                        </a:rPr>
                        <a:t>Work done</a:t>
                      </a:r>
                      <a:endParaRPr lang="en-US" sz="1100">
                        <a:effectLst/>
                        <a:latin typeface="Calibri"/>
                        <a:ea typeface="Times New Roman"/>
                        <a:cs typeface="Mangal"/>
                      </a:endParaRPr>
                    </a:p>
                  </a:txBody>
                  <a:tcPr marL="68580" marR="68580" marT="0" marB="0"/>
                </a:tc>
                <a:tc>
                  <a:txBody>
                    <a:bodyPr/>
                    <a:lstStyle/>
                    <a:p>
                      <a:pPr marL="0" marR="0" algn="just">
                        <a:lnSpc>
                          <a:spcPct val="115000"/>
                        </a:lnSpc>
                        <a:spcBef>
                          <a:spcPts val="0"/>
                        </a:spcBef>
                        <a:spcAft>
                          <a:spcPts val="0"/>
                        </a:spcAft>
                      </a:pPr>
                      <a:r>
                        <a:rPr lang="en-US" sz="1200">
                          <a:effectLst/>
                        </a:rPr>
                        <a:t>In this system the work of recording and checking is done simultaneously</a:t>
                      </a:r>
                      <a:endParaRPr lang="en-US" sz="1100">
                        <a:effectLst/>
                        <a:latin typeface="Calibri"/>
                        <a:ea typeface="Times New Roman"/>
                        <a:cs typeface="Mangal"/>
                      </a:endParaRPr>
                    </a:p>
                  </a:txBody>
                  <a:tcPr marL="68580" marR="68580" marT="0" marB="0"/>
                </a:tc>
                <a:tc>
                  <a:txBody>
                    <a:bodyPr/>
                    <a:lstStyle/>
                    <a:p>
                      <a:pPr marL="0" marR="0" algn="just">
                        <a:lnSpc>
                          <a:spcPct val="115000"/>
                        </a:lnSpc>
                        <a:spcBef>
                          <a:spcPts val="0"/>
                        </a:spcBef>
                        <a:spcAft>
                          <a:spcPts val="0"/>
                        </a:spcAft>
                      </a:pPr>
                      <a:r>
                        <a:rPr lang="en-US" sz="1200">
                          <a:effectLst/>
                        </a:rPr>
                        <a:t>Internal audit the checking is done of the entries already recorded</a:t>
                      </a:r>
                      <a:endParaRPr lang="en-US" sz="1100">
                        <a:effectLst/>
                        <a:latin typeface="Calibri"/>
                        <a:ea typeface="Times New Roman"/>
                        <a:cs typeface="Mangal"/>
                      </a:endParaRPr>
                    </a:p>
                  </a:txBody>
                  <a:tcPr marL="68580" marR="68580" marT="0" marB="0"/>
                </a:tc>
              </a:tr>
              <a:tr h="1034586">
                <a:tc>
                  <a:txBody>
                    <a:bodyPr/>
                    <a:lstStyle/>
                    <a:p>
                      <a:pPr marL="0" marR="0" algn="just">
                        <a:lnSpc>
                          <a:spcPct val="115000"/>
                        </a:lnSpc>
                        <a:spcBef>
                          <a:spcPts val="0"/>
                        </a:spcBef>
                        <a:spcAft>
                          <a:spcPts val="0"/>
                        </a:spcAft>
                      </a:pPr>
                      <a:r>
                        <a:rPr lang="en-US" sz="1200">
                          <a:effectLst/>
                        </a:rPr>
                        <a:t>5</a:t>
                      </a:r>
                      <a:endParaRPr lang="en-US" sz="1100">
                        <a:effectLst/>
                        <a:latin typeface="Calibri"/>
                        <a:ea typeface="Times New Roman"/>
                        <a:cs typeface="Mangal"/>
                      </a:endParaRPr>
                    </a:p>
                  </a:txBody>
                  <a:tcPr marL="68580" marR="68580" marT="0" marB="0"/>
                </a:tc>
                <a:tc>
                  <a:txBody>
                    <a:bodyPr/>
                    <a:lstStyle/>
                    <a:p>
                      <a:pPr marL="0" marR="0" algn="just">
                        <a:lnSpc>
                          <a:spcPct val="115000"/>
                        </a:lnSpc>
                        <a:spcBef>
                          <a:spcPts val="0"/>
                        </a:spcBef>
                        <a:spcAft>
                          <a:spcPts val="0"/>
                        </a:spcAft>
                      </a:pPr>
                      <a:r>
                        <a:rPr lang="en-US" sz="1200">
                          <a:effectLst/>
                        </a:rPr>
                        <a:t>Type of work</a:t>
                      </a:r>
                      <a:endParaRPr lang="en-US" sz="1100">
                        <a:effectLst/>
                        <a:latin typeface="Calibri"/>
                        <a:ea typeface="Times New Roman"/>
                        <a:cs typeface="Mangal"/>
                      </a:endParaRPr>
                    </a:p>
                  </a:txBody>
                  <a:tcPr marL="68580" marR="68580" marT="0" marB="0"/>
                </a:tc>
                <a:tc>
                  <a:txBody>
                    <a:bodyPr/>
                    <a:lstStyle/>
                    <a:p>
                      <a:pPr marL="0" marR="0" algn="just">
                        <a:lnSpc>
                          <a:spcPct val="115000"/>
                        </a:lnSpc>
                        <a:spcBef>
                          <a:spcPts val="0"/>
                        </a:spcBef>
                        <a:spcAft>
                          <a:spcPts val="0"/>
                        </a:spcAft>
                      </a:pPr>
                      <a:r>
                        <a:rPr lang="en-US" sz="1200">
                          <a:effectLst/>
                        </a:rPr>
                        <a:t>In this system the writing of books in such a way that work of one employee is automatically checked by other</a:t>
                      </a:r>
                      <a:endParaRPr lang="en-US" sz="1100">
                        <a:effectLst/>
                        <a:latin typeface="Calibri"/>
                        <a:ea typeface="Times New Roman"/>
                        <a:cs typeface="Mangal"/>
                      </a:endParaRPr>
                    </a:p>
                  </a:txBody>
                  <a:tcPr marL="68580" marR="68580" marT="0" marB="0"/>
                </a:tc>
                <a:tc>
                  <a:txBody>
                    <a:bodyPr/>
                    <a:lstStyle/>
                    <a:p>
                      <a:pPr marL="0" marR="0" algn="just">
                        <a:lnSpc>
                          <a:spcPct val="115000"/>
                        </a:lnSpc>
                        <a:spcBef>
                          <a:spcPts val="0"/>
                        </a:spcBef>
                        <a:spcAft>
                          <a:spcPts val="0"/>
                        </a:spcAft>
                      </a:pPr>
                      <a:r>
                        <a:rPr lang="en-US" sz="1200" dirty="0">
                          <a:effectLst/>
                        </a:rPr>
                        <a:t>The work of internal auditor is audit the financial records recorded by employees time to time</a:t>
                      </a:r>
                      <a:endParaRPr lang="en-US" sz="1100" dirty="0">
                        <a:effectLst/>
                        <a:latin typeface="Calibri"/>
                        <a:ea typeface="Times New Roman"/>
                        <a:cs typeface="Mangal"/>
                      </a:endParaRPr>
                    </a:p>
                  </a:txBody>
                  <a:tcPr marL="68580" marR="68580" marT="0" marB="0"/>
                </a:tc>
              </a:tr>
            </a:tbl>
          </a:graphicData>
        </a:graphic>
      </p:graphicFrame>
    </p:spTree>
    <p:extLst>
      <p:ext uri="{BB962C8B-B14F-4D97-AF65-F5344CB8AC3E}">
        <p14:creationId xmlns:p14="http://schemas.microsoft.com/office/powerpoint/2010/main" val="1859940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r>
              <a:rPr lang="en-US" sz="2400" b="1" dirty="0"/>
              <a:t>Important Points of Vouching / Examination of vouching</a:t>
            </a:r>
            <a:endParaRPr lang="en-US" sz="2400" dirty="0"/>
          </a:p>
        </p:txBody>
      </p:sp>
      <p:sp>
        <p:nvSpPr>
          <p:cNvPr id="3" name="Content Placeholder 2"/>
          <p:cNvSpPr>
            <a:spLocks noGrp="1"/>
          </p:cNvSpPr>
          <p:nvPr>
            <p:ph idx="1"/>
          </p:nvPr>
        </p:nvSpPr>
        <p:spPr>
          <a:xfrm>
            <a:off x="457200" y="990600"/>
            <a:ext cx="8229600" cy="5135563"/>
          </a:xfrm>
        </p:spPr>
        <p:txBody>
          <a:bodyPr>
            <a:noAutofit/>
          </a:bodyPr>
          <a:lstStyle/>
          <a:p>
            <a:pPr marL="0" indent="0">
              <a:buNone/>
            </a:pPr>
            <a:r>
              <a:rPr lang="en-US" sz="1400" dirty="0" smtClean="0"/>
              <a:t>         </a:t>
            </a:r>
            <a:r>
              <a:rPr lang="en-US" sz="1800" dirty="0" smtClean="0"/>
              <a:t>In </a:t>
            </a:r>
            <a:r>
              <a:rPr lang="en-US" sz="1800" dirty="0"/>
              <a:t>order to carry out vouching efficiently the auditor should note the important points such as;</a:t>
            </a:r>
          </a:p>
          <a:p>
            <a:pPr lvl="0"/>
            <a:r>
              <a:rPr lang="en-US" sz="1800" b="1" dirty="0"/>
              <a:t>Vouchers serially numbered: </a:t>
            </a:r>
            <a:r>
              <a:rPr lang="en-US" sz="1800" dirty="0"/>
              <a:t>To avoid wastage of time all the vouchers should be numbered serially. They filed in the order of entries made in the books of accounts.</a:t>
            </a:r>
          </a:p>
          <a:p>
            <a:pPr lvl="0"/>
            <a:r>
              <a:rPr lang="en-US" sz="1800" b="1" dirty="0"/>
              <a:t>Addressed to business name:</a:t>
            </a:r>
            <a:r>
              <a:rPr lang="en-US" sz="1800" dirty="0"/>
              <a:t> Vouchers should be addressed to the business. It should not be addressed to personal name.</a:t>
            </a:r>
          </a:p>
          <a:p>
            <a:pPr lvl="0"/>
            <a:r>
              <a:rPr lang="en-US" sz="1800" b="1" dirty="0"/>
              <a:t>Tally the dates:</a:t>
            </a:r>
            <a:r>
              <a:rPr lang="en-US" sz="1800" dirty="0"/>
              <a:t> The date of the vouchers and the date of transaction to which it is relate should be tally.</a:t>
            </a:r>
          </a:p>
          <a:p>
            <a:pPr lvl="0"/>
            <a:r>
              <a:rPr lang="en-US" sz="1800" b="1" dirty="0"/>
              <a:t>Vouching completed in one stretch:</a:t>
            </a:r>
            <a:r>
              <a:rPr lang="en-US" sz="1800" dirty="0"/>
              <a:t> As far as possible the work relating to a particular period or a set of books should completed in one stretch.</a:t>
            </a:r>
          </a:p>
          <a:p>
            <a:pPr lvl="0"/>
            <a:r>
              <a:rPr lang="en-US" sz="1800" b="1" dirty="0"/>
              <a:t>Signed by authority:</a:t>
            </a:r>
            <a:r>
              <a:rPr lang="en-US" sz="1800" dirty="0"/>
              <a:t> Each and every voucher should be signed by the authorized person. It shows the correctness and legality of the vouchers.</a:t>
            </a:r>
          </a:p>
          <a:p>
            <a:pPr lvl="0"/>
            <a:r>
              <a:rPr lang="en-US" sz="1800" b="1" dirty="0"/>
              <a:t>Match the amount in figures and words:</a:t>
            </a:r>
            <a:r>
              <a:rPr lang="en-US" sz="1800" dirty="0"/>
              <a:t> The amount stated in vouchers should be in figure and in words. In addition to that the amount stated in figures and words should not differ.</a:t>
            </a:r>
          </a:p>
          <a:p>
            <a:endParaRPr lang="en-US" sz="1050" dirty="0"/>
          </a:p>
        </p:txBody>
      </p:sp>
    </p:spTree>
    <p:extLst>
      <p:ext uri="{BB962C8B-B14F-4D97-AF65-F5344CB8AC3E}">
        <p14:creationId xmlns:p14="http://schemas.microsoft.com/office/powerpoint/2010/main" val="24959591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TotalTime>
  <Words>2429</Words>
  <Application>Microsoft Office PowerPoint</Application>
  <PresentationFormat>On-screen Show (4:3)</PresentationFormat>
  <Paragraphs>198</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Well Come to</vt:lpstr>
      <vt:lpstr>Auditing (Advanced  Accountancy Paper II)</vt:lpstr>
      <vt:lpstr>Objects of Auditing</vt:lpstr>
      <vt:lpstr>                                                                   Conti…..</vt:lpstr>
      <vt:lpstr>Secondary or Subsidiary Objects </vt:lpstr>
      <vt:lpstr>TYPES OF AUDIT </vt:lpstr>
      <vt:lpstr>Difference between Statutory Audit (External Audit) and Internal Audit</vt:lpstr>
      <vt:lpstr>Difference between Internal Check and Internal Audit:</vt:lpstr>
      <vt:lpstr>Important Points of Vouching / Examination of vouching</vt:lpstr>
      <vt:lpstr>PowerPoint Presentation</vt:lpstr>
      <vt:lpstr> Company Auditor </vt:lpstr>
      <vt:lpstr>                                                                                                                      Conti…….</vt:lpstr>
      <vt:lpstr>                                                                                                                         Conti…….</vt:lpstr>
      <vt:lpstr>                                                                                                                    Conti……..</vt:lpstr>
      <vt:lpstr>                                                                                                                          Conti…………</vt:lpstr>
      <vt:lpstr> Rights of an Auditor : </vt:lpstr>
      <vt:lpstr>                                                                                            Conti……</vt:lpstr>
      <vt:lpstr>Specimen of Qualified Audit Report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Objects of Auditing</dc:title>
  <dc:creator>srp</dc:creator>
  <cp:lastModifiedBy>srp</cp:lastModifiedBy>
  <cp:revision>12</cp:revision>
  <dcterms:created xsi:type="dcterms:W3CDTF">2006-08-16T00:00:00Z</dcterms:created>
  <dcterms:modified xsi:type="dcterms:W3CDTF">2009-07-01T19:49:15Z</dcterms:modified>
</cp:coreProperties>
</file>